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89" r:id="rId4"/>
    <p:sldId id="257" r:id="rId5"/>
    <p:sldId id="259" r:id="rId6"/>
    <p:sldId id="260" r:id="rId7"/>
    <p:sldId id="261" r:id="rId8"/>
    <p:sldId id="294" r:id="rId9"/>
    <p:sldId id="262" r:id="rId10"/>
    <p:sldId id="263" r:id="rId11"/>
    <p:sldId id="295" r:id="rId12"/>
    <p:sldId id="264" r:id="rId13"/>
    <p:sldId id="265" r:id="rId14"/>
    <p:sldId id="266" r:id="rId15"/>
    <p:sldId id="267" r:id="rId16"/>
    <p:sldId id="268" r:id="rId17"/>
    <p:sldId id="290" r:id="rId18"/>
    <p:sldId id="269" r:id="rId19"/>
    <p:sldId id="270" r:id="rId20"/>
    <p:sldId id="277" r:id="rId21"/>
    <p:sldId id="271" r:id="rId22"/>
    <p:sldId id="272" r:id="rId23"/>
    <p:sldId id="298" r:id="rId24"/>
    <p:sldId id="301" r:id="rId25"/>
    <p:sldId id="299" r:id="rId26"/>
    <p:sldId id="300" r:id="rId27"/>
    <p:sldId id="273" r:id="rId28"/>
    <p:sldId id="274" r:id="rId29"/>
    <p:sldId id="275" r:id="rId30"/>
    <p:sldId id="302" r:id="rId31"/>
    <p:sldId id="276" r:id="rId32"/>
    <p:sldId id="278" r:id="rId33"/>
    <p:sldId id="279" r:id="rId34"/>
    <p:sldId id="309" r:id="rId35"/>
    <p:sldId id="310" r:id="rId36"/>
    <p:sldId id="311" r:id="rId37"/>
    <p:sldId id="293" r:id="rId38"/>
    <p:sldId id="296" r:id="rId39"/>
    <p:sldId id="280" r:id="rId40"/>
    <p:sldId id="281" r:id="rId41"/>
    <p:sldId id="282" r:id="rId42"/>
    <p:sldId id="283" r:id="rId43"/>
    <p:sldId id="284" r:id="rId44"/>
    <p:sldId id="291" r:id="rId45"/>
    <p:sldId id="285" r:id="rId46"/>
    <p:sldId id="286" r:id="rId47"/>
    <p:sldId id="297" r:id="rId48"/>
    <p:sldId id="287" r:id="rId49"/>
    <p:sldId id="292" r:id="rId50"/>
    <p:sldId id="303" r:id="rId51"/>
    <p:sldId id="304" r:id="rId52"/>
    <p:sldId id="305" r:id="rId53"/>
    <p:sldId id="306" r:id="rId54"/>
    <p:sldId id="307" r:id="rId55"/>
    <p:sldId id="308" r:id="rId56"/>
    <p:sldId id="315" r:id="rId57"/>
    <p:sldId id="312" r:id="rId58"/>
    <p:sldId id="313" r:id="rId59"/>
    <p:sldId id="314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2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http://www.google.lk/url?sa=i&amp;rct=j&amp;q=&amp;esrc=s&amp;source=images&amp;cd=&amp;cad=rja&amp;uact=8&amp;ved=0ahUKEwivjMzskMLMAhWGBY4KHZbhCQ8QjRwIBw&amp;url=http://www.biology-questions-and-answers.com/breathing-process.html&amp;bvm=bv.121099550,d.c2E&amp;psig=AFQjCNEer_dJceyH4_sMarPWRmKmpK-oFQ&amp;ust=1462510093140271" TargetMode="Externa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Physiological changes in </a:t>
            </a:r>
            <a:r>
              <a:rPr lang="en-GB" dirty="0" smtClean="0"/>
              <a:t>pregnancy</a:t>
            </a:r>
            <a:br>
              <a:rPr lang="en-GB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GB" sz="80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Dr.Carmeline</a:t>
            </a:r>
            <a:r>
              <a:rPr lang="en-GB" sz="8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GB" sz="80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motha</a:t>
            </a:r>
            <a:endParaRPr lang="en-GB" sz="6400" i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GB" sz="6400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MBBS(Col),MD,MRCP(UK)</a:t>
            </a:r>
          </a:p>
          <a:p>
            <a:r>
              <a:rPr lang="en-GB" sz="64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ndalus" pitchFamily="18" charset="-78"/>
              </a:rPr>
              <a:t>Consultant physician and senior lecturer, </a:t>
            </a:r>
          </a:p>
          <a:p>
            <a:r>
              <a:rPr lang="en-GB" sz="64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ndalus" pitchFamily="18" charset="-78"/>
              </a:rPr>
              <a:t>Department of obstetrics &amp; gynaecology,</a:t>
            </a:r>
          </a:p>
          <a:p>
            <a:r>
              <a:rPr lang="en-GB" sz="64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ndalus" pitchFamily="18" charset="-78"/>
              </a:rPr>
              <a:t>Faculty of medicine, </a:t>
            </a:r>
            <a:r>
              <a:rPr lang="en-GB" sz="6400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ndalus" pitchFamily="18" charset="-78"/>
              </a:rPr>
              <a:t>Ragama</a:t>
            </a:r>
            <a:endParaRPr lang="en-GB" sz="6400" dirty="0" smtClean="0">
              <a:solidFill>
                <a:schemeClr val="tx1">
                  <a:lumMod val="95000"/>
                  <a:lumOff val="5000"/>
                </a:schemeClr>
              </a:solidFill>
              <a:cs typeface="Andalus" pitchFamily="18" charset="-78"/>
            </a:endParaRP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44351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Blood pressure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BP = CO × SVR</a:t>
            </a:r>
          </a:p>
          <a:p>
            <a:pPr marL="0" indent="0">
              <a:buNone/>
            </a:pPr>
            <a:endParaRPr lang="en-GB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GB" sz="2800" dirty="0" smtClean="0">
                <a:latin typeface="Times New Roman" pitchFamily="18" charset="0"/>
                <a:cs typeface="Times New Roman" pitchFamily="18" charset="0"/>
              </a:rPr>
              <a:t>Fall </a:t>
            </a:r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in SVR  is </a:t>
            </a:r>
            <a:r>
              <a:rPr lang="en-GB" sz="2800" dirty="0" smtClean="0">
                <a:latin typeface="Times New Roman" pitchFamily="18" charset="0"/>
                <a:cs typeface="Times New Roman" pitchFamily="18" charset="0"/>
              </a:rPr>
              <a:t>manifest </a:t>
            </a:r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by a fall in blood pressure, which begins by the end of the first trimester  and lowest at 22-24 weeks</a:t>
            </a:r>
          </a:p>
          <a:p>
            <a:endParaRPr lang="en-GB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Systolic and diastolic blood pressure fall and are about 5 to 10 mmHg below baseline in the second trimester, declining to a mean of about 105/60 mmHg 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 In the third trimester, blood pressure gradually increases and may normalize to non pregnant values by </a:t>
            </a:r>
            <a:r>
              <a:rPr lang="en-GB" sz="2800" dirty="0" smtClean="0">
                <a:latin typeface="Times New Roman" pitchFamily="18" charset="0"/>
                <a:cs typeface="Times New Roman" pitchFamily="18" charset="0"/>
              </a:rPr>
              <a:t>term</a:t>
            </a:r>
          </a:p>
          <a:p>
            <a:pPr marL="0" indent="0">
              <a:buNone/>
            </a:pPr>
            <a:endParaRPr lang="en-GB" sz="28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69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Pulmonary artery pressure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Pulmonary artery pressure remains unchanged; The increase in pulmonary blood 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flow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is balanced by a decrease in pulmonary vascular resistance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GB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CVP remains unchanged</a:t>
            </a:r>
            <a:endParaRPr lang="en-GB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409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Anatomical changes in CVS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heart is shifted to the left, anterior, and rotated toward a transverse position as the uterus enlarges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apical impulse is shifted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cephalad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the fourth intercostal space and laterally to the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midclavicular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line.</a:t>
            </a:r>
          </a:p>
          <a:p>
            <a:pPr lvl="1">
              <a:buNone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20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Precordial examination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third heart sound is present in  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</a:p>
          <a:p>
            <a:pPr marL="0" indent="0">
              <a:buNone/>
            </a:pPr>
            <a:endParaRPr lang="en-GB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wide splitting of S1</a:t>
            </a:r>
          </a:p>
          <a:p>
            <a:pPr>
              <a:buNone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ejection systolic murmur 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upto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grade 2/4) in the pulmonary and tricuspid area is found in the majority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mammary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souffle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(systolic or continuous) is heard over the breasts in late gestation; it is especially common postpartum in lactating 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women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7014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Cardiac physiology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 atrial enlargement leads to stretching of the cardiac conduction pathways and predisposes to alterations in cardiac rhythm.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Periods of supraventricular tachycardia and ventricular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extrasystoles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a common finding.</a:t>
            </a:r>
          </a:p>
          <a:p>
            <a:pPr lvl="1">
              <a:buNone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 ECG findings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Transient ST segment and T wave changes in lateral leads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 wave and inverted T waves in lead III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 wave in lead AVF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Inverted T waves in leads V1, V2 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occasionally V3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960" y="395510"/>
            <a:ext cx="1437107" cy="89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9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Endocrine system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5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Human chorionic </a:t>
            </a:r>
            <a:r>
              <a:rPr lang="en-GB" dirty="0" err="1"/>
              <a:t>gonadotrophin</a:t>
            </a:r>
            <a:r>
              <a:rPr lang="en-GB" dirty="0"/>
              <a:t>(HCG)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Syncytiotrophoblast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secretes HCG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Appears by 8-9 d after ovulation; Maximum levels  at 10-12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wks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low levels by 16-20wks 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Glycoprotein similar  to LH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FSH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TSH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SzPct val="85000"/>
              <a:buFont typeface="Wingdings" panose="05000000000000000000" pitchFamily="2" charset="2"/>
              <a:buChar char="Ø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Prevents  involution of corpus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luteum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the end of the monthly menstrual cycle  maintaining the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decidual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nature of the endometrium</a:t>
            </a:r>
          </a:p>
          <a:p>
            <a:pPr>
              <a:buFont typeface="Wingdings" pitchFamily="2" charset="2"/>
              <a:buChar char="Ø"/>
            </a:pPr>
            <a:endParaRPr lang="en-GB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5076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Placental hormones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456" y="4082142"/>
            <a:ext cx="3483429" cy="261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47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Placental endocrine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Oestrogen</a:t>
            </a:r>
          </a:p>
          <a:p>
            <a:pPr>
              <a:buFont typeface="Wingdings" pitchFamily="2" charset="2"/>
              <a:buChar char="Ø"/>
            </a:pPr>
            <a:r>
              <a:rPr lang="en-GB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Secreted by CL and placenta</a:t>
            </a:r>
          </a:p>
          <a:p>
            <a:pPr>
              <a:buNone/>
            </a:pPr>
            <a:endParaRPr lang="en-GB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Progesterone</a:t>
            </a:r>
          </a:p>
          <a:p>
            <a:pPr>
              <a:buFont typeface="Wingdings" pitchFamily="2" charset="2"/>
              <a:buChar char="Ø"/>
            </a:pPr>
            <a:r>
              <a:rPr lang="en-GB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Secreted by  CL and placenta</a:t>
            </a:r>
          </a:p>
          <a:p>
            <a:pPr>
              <a:buNone/>
            </a:pPr>
            <a:endParaRPr lang="en-GB" dirty="0">
              <a:solidFill>
                <a:srgbClr val="C00000"/>
              </a:solidFill>
            </a:endParaRPr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55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Human placental </a:t>
            </a:r>
            <a:r>
              <a:rPr lang="en-GB" dirty="0" err="1"/>
              <a:t>lactogen</a:t>
            </a:r>
            <a:r>
              <a:rPr lang="en-GB" dirty="0"/>
              <a:t> (HPL)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GB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chorionic </a:t>
            </a:r>
            <a:r>
              <a:rPr lang="en-GB" sz="8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somatomammotropin</a:t>
            </a:r>
            <a:endParaRPr lang="en-GB" sz="8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8000" dirty="0"/>
              <a:t> </a:t>
            </a:r>
            <a:r>
              <a:rPr lang="en-GB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Lactogenic </a:t>
            </a:r>
          </a:p>
          <a:p>
            <a:pPr lvl="1">
              <a:buSzPct val="85000"/>
              <a:buFont typeface="Wingdings" panose="05000000000000000000" pitchFamily="2" charset="2"/>
              <a:buChar char="Ø"/>
            </a:pPr>
            <a:r>
              <a:rPr lang="en-GB" sz="8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Secreted  </a:t>
            </a:r>
            <a:r>
              <a:rPr lang="en-GB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placenta around 5th </a:t>
            </a:r>
            <a:r>
              <a:rPr lang="en-GB" sz="8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wk</a:t>
            </a:r>
            <a:endParaRPr lang="en-GB" sz="8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SzPct val="85000"/>
              <a:buFont typeface="Wingdings" panose="05000000000000000000" pitchFamily="2" charset="2"/>
              <a:buChar char="Ø"/>
            </a:pPr>
            <a:r>
              <a:rPr lang="en-GB" sz="8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Peaks around 30 weeks</a:t>
            </a:r>
            <a:endParaRPr lang="en-GB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SzPct val="85000"/>
              <a:buFont typeface="Wingdings" panose="05000000000000000000" pitchFamily="2" charset="2"/>
              <a:buChar char="Ø"/>
            </a:pPr>
            <a:r>
              <a:rPr lang="en-GB" sz="8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Increases  </a:t>
            </a:r>
            <a:r>
              <a:rPr lang="en-GB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progressively throughout gestation</a:t>
            </a:r>
          </a:p>
          <a:p>
            <a:pPr lvl="1">
              <a:buSzPct val="85000"/>
              <a:buFont typeface="Wingdings" panose="05000000000000000000" pitchFamily="2" charset="2"/>
              <a:buChar char="Ø"/>
            </a:pPr>
            <a:r>
              <a:rPr lang="en-GB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Effects:</a:t>
            </a:r>
          </a:p>
          <a:p>
            <a:pPr marL="914400" lvl="2" indent="0">
              <a:buNone/>
            </a:pPr>
            <a:r>
              <a:rPr lang="en-GB" sz="8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-↓ </a:t>
            </a:r>
            <a:r>
              <a:rPr lang="en-GB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maternal insulin sensitivity leading to an increase in maternal blood glucose levels.</a:t>
            </a:r>
          </a:p>
          <a:p>
            <a:pPr marL="914400" lvl="2" indent="0">
              <a:buNone/>
            </a:pPr>
            <a:r>
              <a:rPr lang="en-GB" sz="8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-↓ </a:t>
            </a:r>
            <a:r>
              <a:rPr lang="en-GB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maternal glucose utilization, which helps ensure adequate </a:t>
            </a:r>
            <a:r>
              <a:rPr lang="en-GB" sz="8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fetal</a:t>
            </a:r>
            <a:r>
              <a:rPr lang="en-GB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nutrition</a:t>
            </a:r>
          </a:p>
          <a:p>
            <a:pPr marL="914400" lvl="2" indent="0">
              <a:buNone/>
            </a:pPr>
            <a:r>
              <a:rPr lang="en-GB" sz="8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-↑ </a:t>
            </a:r>
            <a:r>
              <a:rPr lang="en-GB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lipolysis with the release of free fatty acids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SzPct val="85000"/>
              <a:buFont typeface="Wingdings" panose="05000000000000000000" pitchFamily="2" charset="2"/>
              <a:buChar char="Ø"/>
            </a:pPr>
            <a:r>
              <a:rPr lang="en-GB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and function similar  to GH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43" y="1231264"/>
            <a:ext cx="6778172" cy="450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2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GnRH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 decline in circulating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gonadotrophin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concentrations across gestation with a progressively diminishing response to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GnRH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Inhibitory effect of oestrogen and progesterone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 of the high maternal serum levels of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inhibin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and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inhibin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 produced by placenta and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fetal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membranes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29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Pitiutary</a:t>
            </a:r>
            <a:r>
              <a:rPr lang="en-GB" dirty="0"/>
              <a:t> gland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anterior lobe of the pituitary gland enlarges up to threefold during gestation because of hyperplasia and 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hypertrophy.</a:t>
            </a:r>
          </a:p>
          <a:p>
            <a:pPr lvl="1"/>
            <a:r>
              <a:rPr lang="en-GB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Proliferation of prolactin producing cells</a:t>
            </a:r>
          </a:p>
          <a:p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Pituitary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growth hormone production is reduced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 Placental growth hormone production is increased.</a:t>
            </a:r>
          </a:p>
          <a:p>
            <a:pPr lvl="1"/>
            <a:r>
              <a:rPr lang="en-GB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 increase in serum growth hormone levels</a:t>
            </a:r>
            <a:endParaRPr lang="en-GB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GB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989" y="4203700"/>
            <a:ext cx="2821325" cy="246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5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Pitiutary</a:t>
            </a:r>
            <a:r>
              <a:rPr lang="en-GB" dirty="0"/>
              <a:t> hormones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in serum ACTH concentrations probably in response to CRH produced by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trophoblasts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 concentration in maternal circulation is high and rises exponentially throughout pregnancy</a:t>
            </a:r>
          </a:p>
          <a:p>
            <a:pPr>
              <a:buNone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serum prolactin concentration increases throughout pregnancy, reaching a peak at delivery 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(10 fold) to 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 the breast for lactation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Oxytocin involved in the process of parturition and the "let down" response during lactation rise continuously across gestation</a:t>
            </a:r>
          </a:p>
          <a:p>
            <a:endParaRPr lang="en-GB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0071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Cortisol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cortisol</a:t>
            </a:r>
          </a:p>
          <a:p>
            <a:pPr marL="457200" lvl="1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cortisol increase by the end of the first trimester and are 3 times higher than the non pregnant values by the end of pregnancy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in ACTH and CRH (produced by the placenta)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Diurnal variations in ACTH and cortisol are maintained</a:t>
            </a:r>
          </a:p>
        </p:txBody>
      </p:sp>
    </p:spTree>
    <p:extLst>
      <p:ext uri="{BB962C8B-B14F-4D97-AF65-F5344CB8AC3E}">
        <p14:creationId xmlns:p14="http://schemas.microsoft.com/office/powerpoint/2010/main" val="3483299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550" y="88900"/>
            <a:ext cx="6286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594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Thyroid physiology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 production of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thyroxine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binding globulin from the liver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T4 and T3 are increased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 fraction remains unaltered</a:t>
            </a:r>
          </a:p>
          <a:p>
            <a:pPr lvl="1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Iodine deficiency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across the placenta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 excretion in the urine 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recommendation – Iodine intake 150-200 mg/day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01745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0925" y="586010"/>
            <a:ext cx="8911687" cy="1280890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 smtClean="0"/>
              <a:t>     </a:t>
            </a:r>
            <a:r>
              <a:rPr lang="en-GB" i="1" u="sng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Normal </a:t>
            </a:r>
            <a:r>
              <a:rPr lang="en-GB" i="1" u="sng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reference range for thyroid hormones in pregnancy</a:t>
            </a:r>
            <a:r>
              <a:rPr lang="en-GB" sz="4800" dirty="0">
                <a:solidFill>
                  <a:schemeClr val="tx1"/>
                </a:solidFill>
                <a:latin typeface="Arial" panose="020B0604020202020204" pitchFamily="34" charset="0"/>
              </a:rPr>
              <a:t/>
            </a:r>
            <a:br>
              <a:rPr lang="en-GB" sz="48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781183"/>
              </p:ext>
            </p:extLst>
          </p:nvPr>
        </p:nvGraphicFramePr>
        <p:xfrm>
          <a:off x="1943100" y="2641600"/>
          <a:ext cx="7304405" cy="27348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71823"/>
                <a:gridCol w="2465757"/>
                <a:gridCol w="2466825"/>
              </a:tblGrid>
              <a:tr h="107216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97255" algn="l"/>
                        </a:tabLst>
                      </a:pPr>
                      <a:r>
                        <a:rPr lang="en-GB" sz="1200" dirty="0">
                          <a:effectLst/>
                        </a:rPr>
                        <a:t>Trimester	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SerumTSH (µIU/mL)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 FT4 (pg/ml)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5423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First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0.1-2.5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0.83-1.27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5423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Second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 smtClean="0">
                          <a:effectLst/>
                        </a:rPr>
                        <a:t>0.2-3.0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0.71-1.05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5423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third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 smtClean="0">
                          <a:effectLst/>
                        </a:rPr>
                        <a:t>0.3-3.0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0.72-1.06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753598" y="90100"/>
            <a:ext cx="68480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896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896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896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896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896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896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896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896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896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96938" algn="l"/>
              </a:tabLst>
            </a:pPr>
            <a:r>
              <a:rPr kumimoji="0" lang="en-GB" sz="1200" b="0" i="1" u="sng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632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dirty="0" smtClean="0"/>
              <a:t>Renin Angiotensin Aldosterone  </a:t>
            </a:r>
            <a:r>
              <a:rPr lang="en-GB" dirty="0"/>
              <a:t>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80000"/>
              </a:lnSpc>
              <a:buNone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renin-angiotensin-aldosterone system is stimulated during pregnancy because of the associated reductions in vascular resistance and blood pressure</a:t>
            </a:r>
          </a:p>
          <a:p>
            <a:pPr marL="0" indent="0">
              <a:lnSpc>
                <a:spcPct val="80000"/>
              </a:lnSpc>
              <a:buNone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striking increase in aldosterone levels is observed by the eighth week of pregnancy and continues to rise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09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Glucose metabolism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Hyperplasia of  pancreatic beta cells, increased insulin secretion, and an early increase 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insulin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sensitivity followed by progressive insulin 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resistance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Insulin resistance begins in the second trimester and peaks in the third 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trimester (doubling of insulin from the end of 1</a:t>
            </a:r>
            <a:r>
              <a:rPr lang="en-GB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trimester – end of  third trimester)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from increased placental secretion of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diabetogenic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hormones including growth hormone, 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cortisol, HPL, prolactin and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progesterone</a:t>
            </a:r>
          </a:p>
          <a:p>
            <a:pPr>
              <a:buNone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883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Glucose metabolism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Insulin resistance and the relative </a:t>
            </a:r>
            <a:r>
              <a:rPr lang="en-GB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hypoglycemia</a:t>
            </a: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pregnant women results in increased lipolysis, which allows the mother to:</a:t>
            </a:r>
          </a:p>
          <a:p>
            <a:pPr>
              <a:buNone/>
            </a:pPr>
            <a:endParaRPr lang="en-GB" sz="2600" dirty="0"/>
          </a:p>
          <a:p>
            <a:pPr>
              <a:buFont typeface="Wingdings" pitchFamily="2" charset="2"/>
              <a:buChar char="Ø"/>
            </a:pPr>
            <a:r>
              <a:rPr lang="en-GB" sz="2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Preferentially use free fatty acids, triglycerides, ketone bodies for fuel.</a:t>
            </a:r>
          </a:p>
          <a:p>
            <a:pPr>
              <a:buNone/>
            </a:pPr>
            <a:endParaRPr lang="en-GB" sz="2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GB" sz="2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Preserve much of the available glucose and amino acids for the </a:t>
            </a:r>
            <a:r>
              <a:rPr lang="en-GB" sz="26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fetus</a:t>
            </a:r>
            <a:r>
              <a:rPr lang="en-GB" sz="2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None/>
            </a:pPr>
            <a:endParaRPr lang="en-GB" sz="2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GB" sz="2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Minimize protein catabolism.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37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Cardiovascular system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27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Glucose metabolism in pregnancy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851400"/>
          </a:xfrm>
        </p:spPr>
        <p:txBody>
          <a:bodyPr>
            <a:no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half of pregnancy (Anabolic)</a:t>
            </a:r>
          </a:p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Pancreatic beta cell hyperplasia –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hyperinsulinaemia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 uptake and storage of glucose</a:t>
            </a:r>
          </a:p>
          <a:p>
            <a:pPr lvl="1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half of pregnancy (Catabolic)</a:t>
            </a:r>
          </a:p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Placental hormones block glucose receptors and cause insulin resistance</a:t>
            </a:r>
          </a:p>
          <a:p>
            <a:pPr lvl="2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 lipolysis</a:t>
            </a:r>
          </a:p>
          <a:p>
            <a:pPr lvl="2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 gluconeogenesis</a:t>
            </a:r>
          </a:p>
          <a:p>
            <a:pPr lvl="2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Decreased glycogenesis</a:t>
            </a:r>
          </a:p>
        </p:txBody>
      </p:sp>
    </p:spTree>
    <p:extLst>
      <p:ext uri="{BB962C8B-B14F-4D97-AF65-F5344CB8AC3E}">
        <p14:creationId xmlns:p14="http://schemas.microsoft.com/office/powerpoint/2010/main" val="28592053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Osmoregulation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6175" y="1905000"/>
            <a:ext cx="8915400" cy="3777622"/>
          </a:xfrm>
        </p:spPr>
        <p:txBody>
          <a:bodyPr>
            <a:normAutofit fontScale="85000" lnSpcReduction="20000"/>
          </a:bodyPr>
          <a:lstStyle/>
          <a:p>
            <a:pPr lvl="1">
              <a:buNone/>
            </a:pPr>
            <a:r>
              <a:rPr lang="en-GB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Systemic arterial vasodilatation</a:t>
            </a:r>
            <a:endParaRPr lang="en-GB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GB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stimulates vasopressin release and </a:t>
            </a:r>
            <a:r>
              <a:rPr lang="en-GB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upregulation</a:t>
            </a:r>
            <a:r>
              <a:rPr lang="en-GB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AQP2</a:t>
            </a:r>
          </a:p>
          <a:p>
            <a:pPr lvl="2">
              <a:buFont typeface="Wingdings" pitchFamily="2" charset="2"/>
              <a:buChar char="Ø"/>
            </a:pPr>
            <a:r>
              <a:rPr lang="en-GB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Stimulates </a:t>
            </a:r>
            <a:r>
              <a:rPr lang="en-GB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thirst</a:t>
            </a:r>
          </a:p>
          <a:p>
            <a:pPr lvl="2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600" dirty="0"/>
              <a:t> </a:t>
            </a: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Plasma osmolality declines  below the osmotic thirst threshold, and a new steady state is achieved</a:t>
            </a:r>
          </a:p>
          <a:p>
            <a:pPr lvl="2">
              <a:buFont typeface="Wingdings" pitchFamily="2" charset="2"/>
              <a:buChar char="Ø"/>
            </a:pPr>
            <a:r>
              <a:rPr lang="en-GB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is a decrease in the osmotic  thresholds for thirst and arginine vasopressin (AVP) release</a:t>
            </a:r>
          </a:p>
          <a:p>
            <a:pPr lvl="2">
              <a:buFont typeface="Wingdings" pitchFamily="2" charset="2"/>
              <a:buChar char="Ø"/>
            </a:pPr>
            <a:r>
              <a:rPr lang="en-GB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Plasma osmolality  falls early in gestation to around </a:t>
            </a:r>
            <a:r>
              <a:rPr lang="en-GB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280 </a:t>
            </a:r>
            <a:r>
              <a:rPr lang="en-GB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mOsm</a:t>
            </a:r>
            <a:r>
              <a:rPr lang="en-GB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/Kg </a:t>
            </a:r>
            <a:endParaRPr lang="en-GB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GB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body water increases by 6–8 L, most of which is extracellular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047" y="159107"/>
            <a:ext cx="2983056" cy="197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3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Haematology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622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 Blood Cells</a:t>
            </a:r>
          </a:p>
          <a:p>
            <a:pPr>
              <a:buFont typeface="Wingdings" pitchFamily="2" charset="2"/>
              <a:buChar char="Ø"/>
            </a:pPr>
            <a:r>
              <a:rPr lang="en-GB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 fold rise in erythropoietin; 50% </a:t>
            </a:r>
            <a:r>
              <a:rPr lang="en-GB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rise</a:t>
            </a:r>
            <a:endParaRPr lang="en-GB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GB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Physiological </a:t>
            </a:r>
            <a:r>
              <a:rPr lang="en-GB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haemodilution</a:t>
            </a:r>
            <a:r>
              <a:rPr lang="en-GB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maximal at 28-32 weeks.</a:t>
            </a:r>
          </a:p>
          <a:p>
            <a:pPr>
              <a:buNone/>
            </a:pPr>
            <a:endParaRPr lang="en-GB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White Blood </a:t>
            </a:r>
            <a:r>
              <a:rPr lang="en-GB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Cells</a:t>
            </a:r>
            <a:endParaRPr lang="en-GB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GB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WBC peaks at 30 weeks and plateau during the third trimester.</a:t>
            </a:r>
          </a:p>
          <a:p>
            <a:pPr>
              <a:buFont typeface="Wingdings" pitchFamily="2" charset="2"/>
              <a:buChar char="Ø"/>
            </a:pPr>
            <a:r>
              <a:rPr lang="en-GB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Further increase in labour and may rise to 40.0x109/L in uncomplicated pregnancy.</a:t>
            </a:r>
          </a:p>
          <a:p>
            <a:pPr>
              <a:buFont typeface="Wingdings" pitchFamily="2" charset="2"/>
              <a:buChar char="Ø"/>
            </a:pPr>
            <a:r>
              <a:rPr lang="en-GB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count returns to non pregnant levels by 6 days postpartum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41972" y="265611"/>
            <a:ext cx="2732314" cy="163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8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Haematology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Platelets</a:t>
            </a:r>
          </a:p>
          <a:p>
            <a:pPr>
              <a:buFont typeface="Wingdings" pitchFamily="2" charset="2"/>
              <a:buChar char="Ø"/>
            </a:pPr>
            <a:r>
              <a:rPr lang="en-GB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Fall progressively</a:t>
            </a:r>
            <a:endParaRPr lang="en-GB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5-10% mild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thrombocytopaenia</a:t>
            </a:r>
            <a:endParaRPr lang="en-GB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503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Iron metabolism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50000"/>
              </a:spcBef>
              <a:buClr>
                <a:srgbClr val="FFCC00"/>
              </a:buClr>
              <a:buFont typeface="Wingdings" charset="0"/>
              <a:buChar char="v"/>
              <a:defRPr/>
            </a:pPr>
            <a:r>
              <a:rPr lang="en-GB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total requirement of iron = 700-1400 mg</a:t>
            </a:r>
          </a:p>
          <a:p>
            <a:pPr>
              <a:spcBef>
                <a:spcPct val="50000"/>
              </a:spcBef>
              <a:buClr>
                <a:srgbClr val="FFCC00"/>
              </a:buClr>
              <a:buFont typeface="Wingdings" charset="0"/>
              <a:buChar char="v"/>
              <a:defRPr/>
            </a:pPr>
            <a:r>
              <a:rPr lang="en-GB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overall daily requirement =  4 mg</a:t>
            </a:r>
          </a:p>
          <a:p>
            <a:pPr>
              <a:spcBef>
                <a:spcPct val="50000"/>
              </a:spcBef>
              <a:buClr>
                <a:srgbClr val="FFCC00"/>
              </a:buClr>
              <a:buFont typeface="Wingdings" charset="0"/>
              <a:buChar char="v"/>
              <a:defRPr/>
            </a:pPr>
            <a:endParaRPr lang="en-GB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spcBef>
                <a:spcPct val="50000"/>
              </a:spcBef>
              <a:buClr>
                <a:srgbClr val="FFCC00"/>
              </a:buClr>
              <a:buFont typeface="Wingdings" charset="0"/>
              <a:buChar char="v"/>
              <a:defRPr/>
            </a:pPr>
            <a:r>
              <a:rPr lang="en-GB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can be achieved only by mobilising iron stores and maximum absorption of dietary iron</a:t>
            </a:r>
            <a:r>
              <a:rPr lang="en-GB" sz="2800" dirty="0">
                <a:solidFill>
                  <a:srgbClr val="2D2F2B"/>
                </a:solidFill>
                <a:cs typeface="Arial" charset="0"/>
              </a:rPr>
              <a:t>.</a:t>
            </a:r>
            <a:endParaRPr lang="en-US" sz="2800" dirty="0">
              <a:solidFill>
                <a:srgbClr val="2D2F2B"/>
              </a:solidFill>
              <a:cs typeface="Arial" charset="0"/>
            </a:endParaRPr>
          </a:p>
          <a:p>
            <a:pPr>
              <a:spcBef>
                <a:spcPct val="50000"/>
              </a:spcBef>
              <a:buClr>
                <a:srgbClr val="FFCC00"/>
              </a:buClr>
              <a:buFont typeface="Wingdings" charset="0"/>
              <a:buChar char="v"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3955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Iron metabolism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50000"/>
              </a:spcBef>
              <a:buClr>
                <a:srgbClr val="CCFF33"/>
              </a:buClr>
              <a:buFont typeface="Wingdings" charset="0"/>
              <a:buChar char="v"/>
              <a:defRPr/>
            </a:pPr>
            <a:r>
              <a:rPr lang="en-GB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WHO recommendation on iron supplementation:	</a:t>
            </a:r>
          </a:p>
          <a:p>
            <a:pPr lvl="1">
              <a:spcBef>
                <a:spcPct val="50000"/>
              </a:spcBef>
              <a:buClr>
                <a:srgbClr val="CCFF33"/>
              </a:buClr>
              <a:buFont typeface="Wingdings" pitchFamily="2" charset="2"/>
              <a:buChar char="Ø"/>
              <a:defRPr/>
            </a:pPr>
            <a:r>
              <a:rPr lang="en-GB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30-60 mg per day to those with iron stores</a:t>
            </a:r>
          </a:p>
          <a:p>
            <a:pPr lvl="1">
              <a:spcBef>
                <a:spcPct val="50000"/>
              </a:spcBef>
              <a:buClr>
                <a:srgbClr val="CCFF33"/>
              </a:buClr>
              <a:buFont typeface="Wingdings" pitchFamily="2" charset="2"/>
              <a:buChar char="Ø"/>
              <a:defRPr/>
            </a:pPr>
            <a:r>
              <a:rPr lang="en-GB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120-240 mg per day to mothers with depleted iron stores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724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796356"/>
              </p:ext>
            </p:extLst>
          </p:nvPr>
        </p:nvGraphicFramePr>
        <p:xfrm>
          <a:off x="3029496" y="927100"/>
          <a:ext cx="6197428" cy="4559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" name="Bitmap Image" r:id="rId3" imgW="4828571" imgH="3552381" progId="PBrush">
                  <p:embed/>
                </p:oleObj>
              </mc:Choice>
              <mc:Fallback>
                <p:oleObj name="Bitmap Image" r:id="rId3" imgW="4828571" imgH="3552381" progId="PBrush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9496" y="927100"/>
                        <a:ext cx="6197428" cy="45594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21180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Haematology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Clotting </a:t>
            </a: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factors- Physiological </a:t>
            </a:r>
            <a:r>
              <a:rPr lang="en-GB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hypercoagulable</a:t>
            </a: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stage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GB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    From T1- 12 weeks postpartum</a:t>
            </a:r>
          </a:p>
          <a:p>
            <a:pPr marL="0" indent="0">
              <a:lnSpc>
                <a:spcPct val="90000"/>
              </a:lnSpc>
              <a:buNone/>
            </a:pPr>
            <a:endParaRPr lang="en-GB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 VII, VIII, IX, X, XII, Von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Willebrand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factor  and plasma fibrinogen </a:t>
            </a:r>
            <a:r>
              <a:rPr lang="en-GB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rise.(The latter by 50%) </a:t>
            </a:r>
            <a:endParaRPr lang="en-GB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GB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Antithrombin</a:t>
            </a:r>
            <a:r>
              <a:rPr lang="en-GB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protein S decrease 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slightly.</a:t>
            </a:r>
          </a:p>
          <a:p>
            <a:pPr>
              <a:buFont typeface="Wingdings" pitchFamily="2" charset="2"/>
              <a:buChar char="Ø"/>
            </a:pP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Plasma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fibrinolytic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activity is reduced during pregnancy, remains low during labour and delivery, and returns to normal early after placental delivery</a:t>
            </a:r>
            <a:r>
              <a:rPr lang="en-GB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GB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Invitro</a:t>
            </a:r>
            <a:r>
              <a:rPr lang="en-GB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APTT, PT and TT remain normal.</a:t>
            </a:r>
            <a:endParaRPr lang="en-GB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in ESR  four fold (  increase in globulin and fibrinogen</a:t>
            </a:r>
            <a:r>
              <a:rPr lang="en-GB" dirty="0"/>
              <a:t>)</a:t>
            </a:r>
          </a:p>
          <a:p>
            <a:pPr>
              <a:buFont typeface="Wingdings" pitchFamily="2" charset="2"/>
              <a:buChar char="Ø"/>
            </a:pP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15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DVT and pulmonary embolism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1/3rd of pregnancy related DVT occur postpartum</a:t>
            </a:r>
          </a:p>
          <a:p>
            <a:pPr lvl="1"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cases within 1st four weeks </a:t>
            </a:r>
          </a:p>
          <a:p>
            <a:pPr lvl="1"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Elective CS doubles the risk; further doubling with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LSCS</a:t>
            </a:r>
          </a:p>
          <a:p>
            <a:pPr lvl="1"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remains for 12 weeks postpartum</a:t>
            </a:r>
          </a:p>
          <a:p>
            <a:pPr lvl="1"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Mostly DVT of lower limbs </a:t>
            </a:r>
          </a:p>
          <a:p>
            <a:pPr lvl="2"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 &gt; R – Due to compression of the left iliac vein by the L iliac artery and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ovarian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artery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pregnancy related PE occur postpartum.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Half of antenatal VTE occur prior to 15 weeks</a:t>
            </a:r>
          </a:p>
        </p:txBody>
      </p:sp>
    </p:spTree>
    <p:extLst>
      <p:ext uri="{BB962C8B-B14F-4D97-AF65-F5344CB8AC3E}">
        <p14:creationId xmlns:p14="http://schemas.microsoft.com/office/powerpoint/2010/main" val="30306730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Renal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Renal size increases by 1-1.5 cm</a:t>
            </a:r>
          </a:p>
          <a:p>
            <a:pPr marL="0" indent="0">
              <a:buNone/>
            </a:pP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Pelvicalyceal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system dilatation-early as 6 weeks</a:t>
            </a:r>
          </a:p>
          <a:p>
            <a:pPr lvl="1">
              <a:buFont typeface="Wingdings" pitchFamily="2" charset="2"/>
              <a:buChar char="Ø"/>
            </a:pP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Hydronephrosis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occurs on  the right in 90% of cases</a:t>
            </a:r>
          </a:p>
          <a:p>
            <a:pPr marL="0" lvl="1" indent="0">
              <a:buNone/>
            </a:pP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Uterine enlargement may cause the ureters to become elongated, tortuous, and displaced laterally as pregnancy advances.</a:t>
            </a:r>
          </a:p>
          <a:p>
            <a:pPr marL="0" indent="0">
              <a:buNone/>
            </a:pP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VU reflux</a:t>
            </a:r>
          </a:p>
          <a:p>
            <a:pPr marL="742950" lvl="2" indent="-342900">
              <a:buFont typeface="Wingdings" pitchFamily="2" charset="2"/>
              <a:buChar char="Ø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Bladder flaccidity </a:t>
            </a:r>
          </a:p>
          <a:p>
            <a:pPr marL="742950" lvl="2" indent="-342900">
              <a:buFont typeface="Wingdings" pitchFamily="2" charset="2"/>
              <a:buChar char="Ø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Decreased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intraureteral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pressure</a:t>
            </a:r>
          </a:p>
          <a:p>
            <a:pPr marL="342900" lvl="1" indent="-342900">
              <a:buFont typeface="Wingdings" pitchFamily="2" charset="2"/>
              <a:buChar char="Ø"/>
            </a:pPr>
            <a:endParaRPr lang="en-GB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buFont typeface="Wingdings" pitchFamily="2" charset="2"/>
              <a:buChar char="Ø"/>
            </a:pPr>
            <a:endParaRPr lang="en-GB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Ø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675" y="170309"/>
            <a:ext cx="2270125" cy="252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3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Cardiovascular system </a:t>
            </a:r>
            <a:r>
              <a:rPr lang="en-GB" dirty="0"/>
              <a:t/>
            </a:r>
            <a:br>
              <a:rPr lang="en-GB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The major hemodynamic changes induced by pregnancy include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pPr>
              <a:buNone/>
            </a:pPr>
            <a:endParaRPr lang="en-GB" sz="2400" dirty="0"/>
          </a:p>
          <a:p>
            <a:pPr lvl="1"/>
            <a:r>
              <a:rPr lang="en-GB" sz="2400" dirty="0">
                <a:solidFill>
                  <a:srgbClr val="C00000"/>
                </a:solidFill>
                <a:cs typeface="Times New Roman" pitchFamily="18" charset="0"/>
              </a:rPr>
              <a:t>sodium and water retention leading to blood volume expansion</a:t>
            </a:r>
          </a:p>
          <a:p>
            <a:pPr lvl="1">
              <a:buNone/>
            </a:pPr>
            <a:endParaRPr lang="en-GB" sz="2400" dirty="0">
              <a:solidFill>
                <a:srgbClr val="C00000"/>
              </a:solidFill>
              <a:cs typeface="Times New Roman" pitchFamily="18" charset="0"/>
            </a:endParaRPr>
          </a:p>
          <a:p>
            <a:pPr lvl="1"/>
            <a:r>
              <a:rPr lang="en-GB" sz="2400" dirty="0">
                <a:solidFill>
                  <a:srgbClr val="C00000"/>
                </a:solidFill>
                <a:cs typeface="Times New Roman" pitchFamily="18" charset="0"/>
              </a:rPr>
              <a:t>an increase in cardiac output</a:t>
            </a:r>
          </a:p>
          <a:p>
            <a:pPr lvl="1"/>
            <a:endParaRPr lang="en-GB" sz="2400" dirty="0">
              <a:solidFill>
                <a:srgbClr val="C00000"/>
              </a:solidFill>
              <a:cs typeface="Times New Roman" pitchFamily="18" charset="0"/>
            </a:endParaRPr>
          </a:p>
          <a:p>
            <a:pPr lvl="1"/>
            <a:r>
              <a:rPr lang="en-GB" sz="2400" dirty="0" smtClean="0">
                <a:solidFill>
                  <a:srgbClr val="C00000"/>
                </a:solidFill>
                <a:cs typeface="Times New Roman" pitchFamily="18" charset="0"/>
              </a:rPr>
              <a:t>reduction </a:t>
            </a:r>
            <a:r>
              <a:rPr lang="en-GB" sz="2400" dirty="0">
                <a:solidFill>
                  <a:srgbClr val="C00000"/>
                </a:solidFill>
                <a:cs typeface="Times New Roman" pitchFamily="18" charset="0"/>
              </a:rPr>
              <a:t>in systemic vascular resistance </a:t>
            </a:r>
          </a:p>
          <a:p>
            <a:pPr lvl="1"/>
            <a:endParaRPr lang="en-GB" sz="2400" dirty="0">
              <a:solidFill>
                <a:srgbClr val="C00000"/>
              </a:solidFill>
              <a:cs typeface="Times New Roman" pitchFamily="18" charset="0"/>
            </a:endParaRPr>
          </a:p>
          <a:p>
            <a:pPr lvl="1"/>
            <a:r>
              <a:rPr lang="en-GB" sz="2400" dirty="0" smtClean="0">
                <a:solidFill>
                  <a:srgbClr val="C00000"/>
                </a:solidFill>
                <a:cs typeface="Times New Roman" pitchFamily="18" charset="0"/>
              </a:rPr>
              <a:t>reduction </a:t>
            </a:r>
            <a:r>
              <a:rPr lang="en-GB" sz="2400" dirty="0">
                <a:solidFill>
                  <a:srgbClr val="C00000"/>
                </a:solidFill>
                <a:cs typeface="Times New Roman" pitchFamily="18" charset="0"/>
              </a:rPr>
              <a:t>in  systemic blood pressure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91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Glomerular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in GFR is observed within one month of conception and peaks at approximately 40-50% above baseline levels by the early second trimester and then declines slightly toward term</a:t>
            </a:r>
          </a:p>
          <a:p>
            <a:pPr lvl="1"/>
            <a:endParaRPr lang="en-GB" dirty="0"/>
          </a:p>
          <a:p>
            <a:pPr>
              <a:buFont typeface="Wingdings" pitchFamily="2" charset="2"/>
              <a:buChar char="Ø"/>
            </a:pPr>
            <a:r>
              <a:rPr lang="en-GB" sz="2000" dirty="0">
                <a:solidFill>
                  <a:srgbClr val="C00000"/>
                </a:solidFill>
              </a:rPr>
              <a:t>Fall in S. creatinine by an average of 0.4 mg/</a:t>
            </a:r>
            <a:r>
              <a:rPr lang="en-GB" sz="2000" dirty="0" err="1">
                <a:solidFill>
                  <a:srgbClr val="C00000"/>
                </a:solidFill>
              </a:rPr>
              <a:t>dL</a:t>
            </a:r>
            <a:endParaRPr lang="en-GB" sz="2000" dirty="0">
              <a:solidFill>
                <a:srgbClr val="C0000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GB" sz="2000" dirty="0">
              <a:solidFill>
                <a:srgbClr val="C00000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GB" sz="2000" dirty="0">
                <a:solidFill>
                  <a:srgbClr val="C00000"/>
                </a:solidFill>
              </a:rPr>
              <a:t>300 mg/24 </a:t>
            </a:r>
            <a:r>
              <a:rPr lang="en-GB" sz="2000" dirty="0" err="1">
                <a:solidFill>
                  <a:srgbClr val="C00000"/>
                </a:solidFill>
              </a:rPr>
              <a:t>hr</a:t>
            </a:r>
            <a:r>
              <a:rPr lang="en-GB" sz="2000" dirty="0">
                <a:solidFill>
                  <a:srgbClr val="C00000"/>
                </a:solidFill>
              </a:rPr>
              <a:t> of urinary </a:t>
            </a:r>
            <a:r>
              <a:rPr lang="en-GB" sz="2000" dirty="0" smtClean="0">
                <a:solidFill>
                  <a:srgbClr val="C00000"/>
                </a:solidFill>
              </a:rPr>
              <a:t>protein (protein creatinine ratio of 30mg/</a:t>
            </a:r>
            <a:r>
              <a:rPr lang="en-GB" sz="2000" dirty="0" err="1" smtClean="0">
                <a:solidFill>
                  <a:srgbClr val="C00000"/>
                </a:solidFill>
              </a:rPr>
              <a:t>mmol</a:t>
            </a:r>
            <a:r>
              <a:rPr lang="en-GB" sz="2000" dirty="0" smtClean="0">
                <a:solidFill>
                  <a:srgbClr val="C00000"/>
                </a:solidFill>
              </a:rPr>
              <a:t>) </a:t>
            </a:r>
            <a:r>
              <a:rPr lang="en-GB" sz="2000" dirty="0">
                <a:solidFill>
                  <a:srgbClr val="C00000"/>
                </a:solidFill>
              </a:rPr>
              <a:t>and 20 mg/24hr of albumin as the upper limit of normal in pregnancy</a:t>
            </a:r>
          </a:p>
          <a:p>
            <a:pPr>
              <a:buFont typeface="Wingdings" pitchFamily="2" charset="2"/>
              <a:buChar char="Ø"/>
            </a:pPr>
            <a:endParaRPr lang="en-GB" sz="2000" dirty="0">
              <a:solidFill>
                <a:srgbClr val="C00000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GB" sz="2000" dirty="0">
                <a:solidFill>
                  <a:srgbClr val="C00000"/>
                </a:solidFill>
              </a:rPr>
              <a:t>Increased </a:t>
            </a:r>
            <a:r>
              <a:rPr lang="en-GB" sz="2000" dirty="0" err="1">
                <a:solidFill>
                  <a:srgbClr val="C00000"/>
                </a:solidFill>
              </a:rPr>
              <a:t>natriuresis</a:t>
            </a:r>
            <a:r>
              <a:rPr lang="en-GB" sz="2000" dirty="0">
                <a:solidFill>
                  <a:srgbClr val="C00000"/>
                </a:solidFill>
              </a:rPr>
              <a:t> and Na reabsorption . Net increase in Na levels. Serum levels of Na decrease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028" y="183016"/>
            <a:ext cx="1810657" cy="148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44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3815991"/>
              </p:ext>
            </p:extLst>
          </p:nvPr>
        </p:nvGraphicFramePr>
        <p:xfrm>
          <a:off x="1482133" y="1505106"/>
          <a:ext cx="8229600" cy="441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Chart" r:id="rId3" imgW="8229687" imgH="4410175" progId="MSGraph.Chart.8">
                  <p:embed followColorScheme="full"/>
                </p:oleObj>
              </mc:Choice>
              <mc:Fallback>
                <p:oleObj name="Chart" r:id="rId3" imgW="8229687" imgH="4410175" progId="MSGraph.Chart.8">
                  <p:embed followColorScheme="full"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2133" y="1505106"/>
                        <a:ext cx="8229600" cy="4410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111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Glomerular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Reductions in reabsorption of glucose, amino acids, and beta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microglobulin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GB" sz="2400" dirty="0"/>
          </a:p>
          <a:p>
            <a:pPr marL="342900" lvl="1" indent="-342900">
              <a:buFont typeface="Wingdings" panose="05000000000000000000" pitchFamily="2" charset="2"/>
              <a:buChar char="Ø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rates of urinary excretion with  glycosuria and aminoaciduria in the absence of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hyperglycemia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renal disease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10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Urinary frequency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Increases in the first trimester; mechanical compression of the bladder by the enlarged uterus is not likely to be the primary cause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Nocturia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common and increases with advancing gestation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Several studies have described an increase in urgency and urinary incontinence during pregnancy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30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Respiratory system</a:t>
            </a:r>
            <a:endParaRPr lang="en-US" dirty="0"/>
          </a:p>
        </p:txBody>
      </p:sp>
      <p:sp>
        <p:nvSpPr>
          <p:cNvPr id="4" name="AutoShape 2" descr="data:image/jpeg;base64,/9j/4AAQSkZJRgABAQAAAQABAAD/2wCEAAkGBxITEhUTExMVFRUVFhcVFxgVGBcVFRUVFRUWFhcVFxUYHSggGBolGxUVITEhJSkrLi4uFx8zODMtNygtLisBCgoKDg0OGxAQGy0lICUtLy0tLS0tLS0tLS0tLS0tLS0tLS0tLS0tLS0tLS0tLS0tLS0tLS0tLS0tLS0tLS0tLf/AABEIAMIBAwMBEQACEQEDEQH/xAAbAAADAQEBAQEAAAAAAAAAAAADBAUGAgcBAP/EAEAQAAEDAgMFBQYDBwMEAwAAAAEAAgMEEQUhMQYSQVFxImGBkbETMlKhwdEjQvAHcoKSssLhM2KiFBVD8RYXJP/EABsBAAEFAQEAAAAAAAAAAAAAAAMAAQIEBQYH/8QANBEAAgEDAwMDAgQFBAMAAAAAAAECAwQREiExBUFREyJhMnGBkbHBFCMzodEGQvDxJFLh/9oADAMBAAIRAxEAPwDxYKwlkZvB9RUsAmz8AnEFa2yklkidtbdFUcCDNbZSBufg7axOQCNYApqHkQRrbqaikM3g7EYTkXNHQCRFzYenZmnBSex6LhLd7D2j4HvHmd7+5WKO1TBzN48XOfKM7JTX3weJAVvTyXI1MYaIO07yxwiaMgBpzVS5m0koo1OnxU4upLkz0jSFnVFPuasWuwIMPND0T8/3JZRVwaYtlDSMibHiLK5bTmpaZIp3cFKm5IvyU27do+K/gVewuxlKrqab8GnwJm7DO/lE8DqWkKFXjBm1pZrQXyYmqjVaSwzoKbyhQhRDKbOXRpE1NMGWkJmkyZy5t0NwaECcyygI5ISJKTQJzEzWQieTghClHA4JzbKI5ymHPhCHJYJxl2GIdB+uKgTAI0VgC3k/AJxBmtspJZInbG3RksDN4DAJwTeQrGKag2MFa0lESSEEaxODc/ARrCkDbydiNIR0GhIQanGalFbg5m92UeDTysPBwd/MLf2hFjtNHOdRXvjJCtdT5G3MFXFLyQo1N9zD7WG8vhdU7pvhHR9NWKW5nnXWZPU2axxYoajPkfYoYT/qN6q7bN6kVbr+mzb08dy4nQnJaZzlSWEki9I0MopLauLW+bgbeTSg1OUirSzKuvgw9WM0Ca7nQ0hRzAoBjgxpCOCEh02jh0aQVSTBkWUXFMkcOYhuLQgRCiJPAJ7OSQZPINBlHA4JzbKI5ymHGItEJrDCLgXRQYVjU6GCMbdHisEW8BmjgnBN5DNbZFjDG7GDMj5qZFySCtakCbyFaxOotjBAwqah5GbSOxGFLSiGs6DBySwhtbCxR5p0kiLl3ZrtlAfxW/FEfNpBHqUu6Zi372T8MzjcfMTy12bb2txHRSlVUXhlyVgqsNUdmdYxSslaJGZj5hEaUkNa1Z0ZaJmMq2briDlZZtWWJHQ0nqjkEx10NVSbRoMKpmjtOyAWhSil7jKuakn7YjFVjue63IDIcz3qE7lJ4QKlY7Zlya2Qk0MN/wA7nOPgLD+pEk8v8DNjhXMsdtjMVEZumwakHsLOjCjoQZTODGVFwZJSTBkKBIG5iQgZCROM/IJzbJBThzboco90ICQhiTAyN4pBk8nBCDKOBwLhZRHDxaKLSJZYKNqkRYUBFhHG4wZoUwUnkOxtkWMcbkQ7GKZCUsBmMTpZBB2MRFFIZvAVjOSkDcmwojSIhWw9yRFySDspiUgcquCphmCSSHstuOJOTR1JSbxyVK93GC9zNXhuGMha7tbzy2xI0aDwHPqmWW14MK5u3UaS4PI9q4i2d/VCuo+7J2XTZKdGIHCsXLLsOYQ6Ny4rSwlzaKb1I+19Q2TtWz56FVK9eLZYt6EoRwTocs1VVTctOnsGlrbNtxKuuvph8spqinL4QrSElw6qFNNyWQ09ontuHUjH0rI3ndsLtPI2tpyWvJNPKOCncShcSkiLimASM7Vt5vxNzHjy8VFNM06F5GW3chzUhTmhGrkVfCmCp54AvZzSaTJqTQFzLIbh4CJpgnsUBwRCRKMsAXtskGByNQZLDEBUR08AXtsmaygwN7boAg0A7I8fVMSBgKcFlkQkTeKMRk8IYibxU4LO4IPG1FIyeEMRsTpZAjLGc0ZLBGUsDDI0gTYdkSmoNkXJIZiplPQgMqhVw7B3yGzW35nQDqU0nCPJUq3MYLdlsYdT043pnB5H5Rk3x4lRTnP6dkZzuqlZ6aaIWM7bfkjs1oyAGXonSpw+WXaHSnL3VN2P7LYiZWOJRJYkkyh1K3VOaSMXtzH+Jfmq93HZM6Do8v5eDJkG4IWW17jc7DtNHvNdrcC4I8NQqlaL1ZLNFrBw6GzL6kn5CyHCLbJTaURJ5PFWtO+5VQ7gzLyDqrVss1EV7qWKbPTMTxAx07S3gFr6tO5yFtQVSu0yRg+2z43WJu3vQPVhPaRp1+kxksx2ZrIf+lqxdto3nl7p6t+yk4yis8oynOvbPE90S8UwGSPMi7fibm3/AB4qKcZcF2heQnwyFNS2SaaL8amRN8SYKn4F3xqMo5Cxl5ASNQyYFwumCQfYAmayggGRqAI4eLpE4PsAQ5ruEDxDL9c0IWQICPBbCDgKQGTyxhreCOlgYZY3gpJZASeWOQxoyWAcpYH4KUlTjHJXlUSKFPh5OgJ6C6JhIrTrruUqfBJTpG7yIHmckznFdyvO7gu5Zo9nw3tSkAD8ozJ7r8EN1c7RM+tfriHJxi+0scLdxgAA0AUo0UvdNg6NlUuHqkefY5jzpb5pVKyxhHSWlkqRm3FxKpPU2aq0pHo2yTTHTFzslo04+1I5PqbVS4UUZjaycOIKFdPY2Om03FYM0Fm9zZZWwSPeLv3TwPdyVS4eFkt2kctoJiMO7G3h73PuTUZZyK6hpSIEhRpclZD2Dus8FHtXiRWulmGDaVTjJSEDULUksxZz9Jenc7mEc0grLaaZ0qcWi5guKOjOqvUaunZmddWyqI9DwLaxruy7PgjSpRnujmbnp06b1RH63A2S9uEht9WnIeB4dELW4bTIUb5w9tQg1ez8zdY3eA3h5i6fMHwzSp3kH3JNThrm6tI6gj1TYLcLhPuTp6UqLjkswqiEsVkJrAdPwLSjimDp5BOF1Ca7kgCEIFKEgyeQsWirtYY4OIKwRk8IPEM1KK3BDMQRiMnhD9NDdFgu5WnLBosGwV8psxvUnJo6lE2jvIzri6jTWWza4fs/DELu/Ed3+6OjePihyqylxsc9cdSnJ4jsPSVrGCw3R3CwHySjScimnVm9zO41tFKzNpFlZjQgllo07WzjU2kZ1v7Qng2kjDh3ZFBc4J7I0pdAi1mEsDLJKKtzBLH/AAk2RlLUvICUbyy53XkDNsW3gSm9ODJw61LujiLZgMN7XU404LglPqjmHrvaBoY1pDRqiP4B0dDlqb3MRjkhLrLPuX2Ojs4pRyDND+GHDXim9H2pkvX97iV9mqfM3tbdOugzHLNZt9HTH8TX6c05v7BcVg/CaRbV+l7fl4nVDs1qbDdS0xSM7HRkgnktD+HysmPKsk0gdELPAUKMdMsMlW3hk3OD08lvdJa4ZrXgsbHN3VSGed0MSbKh+drKMqcGBj1Vw7nUWxDeJKh6dNCl1t9kMOoKOkG9I4kjQA5nwU86VsCVxd3j0wW3kUl/aCB2YorDm5Ac4N77h49Ab3qSy/gr4LtNNJmSLI6owkuCndWFOltE1UGItcMyFWlRa4MmSqQewtX4JTzD3Qx3xMsPNuhQ8yiWKHUatN+7f7mHx/ZuSHMjeZwe3Tx+E/rNTypHRWt9Crw9zL1EFkNrBqwnndCTm2TFhPIGUKuODeMkicH2PsIyH64oUuQh8YMkUHN9g8YyRIIgPUsV0aKyyvUmbXZfZwy9t92xjjxceTfupylgw7++VLZcmzmnjgZutAa0aAfXmUoU3N5ZzbdS4lkxuO7WWuGlWcQpo2rPpWd5GKrNoZXH3igTun2OhpdPpxXAn/3SQ6uJUFXbD/w0I8ITleb3VecmmWIJYwwlNUODgQfLL0Uqc5ZI1KcWsM2eF7QzAAbx9Vej7luc9c9Pot5wXI8cmtwPUKemJnOxpDNNiznmz47juSaS4ISsUvoluU//AK7iqwJD+Ffi7K/RqoV7uEXhrL+Dd6dbX+nfGny/2FMX/Z06CPJwe08Rp0PJEt7unU9vD+Rr1VraSnNbeUQ6LBDD29Da177v5m8bFVeqxXpprybP+n71Vaso/H+D9SYN7aO+u65+meZDbZ6eH3QelRWqWS1/qG69GnDHccwTYGSVpGg+XUlalW4p0V7mczRrVrmeKMdWPy/Mqw/sxZCfaPBktn2bEeQzVand0ZP28/JK+h1KMGlDC8rc6qK72eTI9FeUNW7ZzX8JKTzUkIS47LyA6J9EEHjYUvJGxHaKax7R8EnHHY0KHTqOeDD4lWPe4lxJ65qnVnI6ShShCOEKNeSc0KLbe4ZpJbDzcRe0WaSArPrNcFZ28JPdB6fHpWn3injcSBzsaclwa7AtrTkHFHThURh3nSVzE3OH4iyVtsiCLEHMEciECpRcTn506lCWUZnanZYBplhHZGbmalve3m306aDTzszc6f1LX7J8mAqoLKLWDo6cxJ4yQZrDLABQEngLE3L9c0g4JIC3ljcLM0eKwiE3hGs2VwYzyBujRm88m/c6Iv0ox766VKDZ6FXVrIWWbYNaLADTJSpUnLk5RQncVNzzvHsdc8nPJWnJRWx0lnYxgkY2sqS4rPq1Mm/SpqIoq5YOg1TSzwR1eR6mpw4fJWIR1FadTSyxQYEX6BHVFIoVr5Q5NLS4MGAA6qzFJIyKl45vYaFNmGtaTna1r3J7lFzwssVGMqrwbPCMLjgaHz239Q3UN68z3aLCur/V7YceTsOm9BUcTqrL8f5OMT2ge53ZHZWZ/EY4OkVpHuJM2gcH+ze47kgse6/Ed418FZpVntLuirc2NOpGVNrZokYfibnh8Uvvsda7b/ldY6EcRzV2/mpUU15X7nO9NsP4a7bhxh/qjuKvEEElveLsr/5JP0QOmta5eMButWruVBPhMewvaF7YmC/acN4/xZ+lvJAvK2qo/wAjd6T06lQoKMV8j0e0Ulxcqn6hoytUxqT2dUDo2XgdGvPwu5Hk7z5rRtL503plx+hzPVv9Pxqp1KaxL9TJVEBDy17S0gkEHIg8iuijUUo5Rw1ajKi8PkUqcJa8Gym2mtyFO7lBmaxHZ5zLkqvKkmzZodQjPZESopQ0FBnBRNGFVyYg4ILLCZxZQcET1eQ9PIWlEhJoFOKkarBMacyxur8JqSMW7s1M9HwXGGyNBv1QatHujl69tKhMyW22BCN3tIx+G/lo12pb04jx5IK3WHydB0y89SOJcow87LFDkso34SyhNwzQAgeLRILF7Ao2p0CKuH09yFZissqVqmEeq4bSikpw05SO7T+7k3w063RIR1yz2OPu6zuKu3CMZtLi+8bA5BW37Vg17C00rL5MdW1N8lSqTyb1KngQc5VJbstKJ8BTD4DMzU4ZyCexosCob9ojotCnHG5lXlfGyNnRR7oyFkVnP1pauWNMZvOsLkngOfJJyUY7ioUpTeEjUUdI2mbvusZCP5b8B38yufvb3XsuD0Po3R40EpzXu/Qj11TJK7M2CxJVGzqYU8AKs2HMoaYXCJeISdmPLR5F+oFv6T5K7bz5TKVxDDTQKopmCSR9x2rEjK13AOJ7WWpWncLNtH7r9zDpTaupRx2f7C7Imva9pIsDfLd100b+u5R6ev5jT8fuhX85KmmvP+R1oDWg/wC1oHQBZ928VJJeWbtim6MZfCA+3PRU9TLo5R1jwb3Rgc13NN7RlU0NeQ2UCzJDo7kyQ+juC0bK9dJ6Xwc11jo0LiLnTXuINTE6N5a4FrgbEHgV0tOanHKPOLi2nTk00L1XaGl06BUvazIY7RZbwChNZRvWdbszMSC11RqRbZsp5Ab45Ibjjlk9LPvtE2cdxaGGpqixRoVAdSnlGmwHFixwN8lepzUkZF5aKccHo1PJHUwuiccnjI/CeBHQoNam4vUjmo6rarqPMcaw90b3McLOaSD9x3cUGXlHXW1ZTipIhytVeSwy+dxaKIRSwgtLT3RoRK1Sokjd7H4YGXqZBaOPNt/zP4W6a9bI6jn2oweoXDl/Khy/0FdoNoy69jr6K3mNOOEK06fjdmKrawlU6lXJv0qOBBzrqq5ZLUY4OVDUiR+TrcRcwDCHSOuR2Qr1vRb3ZmXt3GksLk32H4eGgBWTl69w5MpEtGSRUipSZYwVjI2e2IzNw30Lvp5rLv63+xfid3/p7puletNfb/P7C1TUl5Li7IHIfrVc3VnmR3dGGECa8EaaKvJtBxWoCknkQhVRh0brat7Q/hz87XHii0pYkArxzHK7EKoq3FxsTYsZz+FvIj1WrOTdukYihFVnL/nY5bO7fLbnPS+914k/RCtqjhPLJVaaqR0o0rw1oDeQA8lTrS1ty8m3Rp+nBQ8ACxt1XC4DuisMgnTwMcwyuCMmDnEv07hVR7jv9aMdg8ZGj/xnmR+Xy5LVsbt05YfD/scn1zpSrQdSC9y/uSGyN0XQnnFWlKEhGuow4JBaNZxZisfwgtu5oy4oVak8ZR0dldqXtkZohZsnjk2Ec3Q/UHPqkpJiGaaoIKsU6uAFSnlGswDHyzK/RaFOqpLDMS8sFPdGm2hpm1cIqYxdzRuyAa24Ot3enRV5w0vHZ8FCzqO3qejPjsef1dNZAlHsdFSqpi8cZsgNYLCPU8B2LZEA6oIe/XcHuN/eP5j8uqspvscffdWbemn+ZI/aFj1rQssAOAyHSysJenDPdljo1o55qzPOZ6klVp1GdRCmkLkqrKYZLB8Q3Jsc+tbdMlkZywV8DwoySNB4lXrajvllC8u1Tpto9Hho2xtDQLWWpF9jkZV5VZamcyVgaLJpLuPGi5PJLNW58jWNObiB4k2Qqk1CLkza6fZKckjZVh92Nh7LWgeWS5K4ruTbfc9LtrdQiorhCxp3kfPzWe5ovAGvIuM+XJOOLSNuc04x9dSWzb/hRjLImZOpcGuMdr7tgb5HIC1vDwPzGiqjlFLsYtRJNpH6lYHTsLc+JPIWJAsOnHTxTTeIse2jqqo1ElvFUm8m4oi7pLaWz/WSYk3gI2c+CQI6bISQnTwIp09RYgtNiCDlqCEWE2CnBNE/anKRk7MmT3JA/LK2wkb3XuHfxHkun6fca4aXyv0OC6z06MJNpCLMQysdVpRWTlZW++UftwPuDoUVi1OG5itqcNET8uOaybyCW6Oj6dcurDcz/s1nNpGpk+ty4p0I+3UlLAwaKUhWacmDlBM2ewm0BjlDSey7Iq7B+otLMHq1kp09UeUbnGdmIKkbzLRvOdwOw795vDqPmgvK2Zg2nVKlJ6Z7oxU2yNW1xb7BzrHVubT3gqGUdLTv6Mop6jb4nihDS4myvU6SRydOj6lTY8lx6f2khdfihV3lna2dP06aRHcFSmtzQi9jklAngkCJQZNdyR9a4hDUmhmsmg2exb2b2k8DfrzC0rW4XDMy+tPUg0j03EDlcaEXHqtamcbQW+GZiucUR8GzRSD7ORF02+B7gJ8TkPW/gsjqFTEMeTqeh2/8zV4NRTm5zuuXqvc7aHBRjfYWOarOPgkIVRzuFNcEsMRlenHSyEjmFrKGHnJF7GP2jj3Xl/xAfLLPyC3bG21x1M57qFb06jSP2yku/PukcHDyF/oiX1FRp5IdLuHOojTVAAyssJrB0qFJYdM0xOSH4YRYJDaQwiFuVkhnHBPleQ+48VODIFOVvtaaVls2fjsHIxg73/Au8gtKxqaKi/IxOq0PVovHYxUbu14rqIs4OrBReC9hguiz4Mm4eDC7YYl7SoeB7rCYx/CbOP8ANdYV3W1Ta8HS9LtvSoRb5e/58f2M+c1R5NRbH4BFjHAmFAR4pYInQViOCMh7D3brweSsUnh5K1ZaotHrGB4pvxix4K3OCe5w95baKjLsWMAAA6qrK3y9hRgsHkm0W0JkJDTki1KqWyOnsenqmsvkzT5SVSlM2IwwCc6yrymEwCc66BKQ58QW8jn5RbEjuK/BSpt9hpJHrmCTe1o4HakMDD1Z2D/TfxXRW0swTZwl5D0ruovnP57/ALkvFRZWZvCL1r7mWdnqcspy8ayH/i3L1uuZ6hV1VMeD0XpFvpo5fcNBNJvZNy0PDyKxZPLNxLCCSV+6d3M9dVEkAnr/ANckhZFKl4Od0hHdE+5OeSdcjPgibXt90crj0XTdNj/Kz8nJdVl/Ox8L9WS9mJdyqYT8ZH8xLfqmvIZpMH0ueKkf+djeVcQve91zcnudkhNzA7uUQrxjcJHIBlfPuKRHV4P0M3C6QzeUCEtnZpEC3gjx7UcjkR3HX5KzSljcr1qacTFPg3JXM+Fzm/ykj6LsbeWqKZ5v1CGibRapXCNrnnINaXHo0XPojVZKKy+xgVE6klFct4PI5nucS46uJJ6k3PzK5aTb3O6jFRSiuFsfonZpQe+WKSGqqmyDhork4bakBp1N9LFWO4FDjLAYIjRlngY6a8hGjMi45LeCY26JwzyVulWxszNu7KNVG8gx6FzQTa5Ctac8HMTsKsZNI8nJWRKZ3SWAbnqvKfglgGhOXgc6a26HhsY6a3gPNREaXZzZgzEF12s4njbkO9WaFu6ssdiheXqoRyt32APwUxyOaR7t0ahbvU0+wp3SlFSXc1ew1R2ZITwO+3xycPk35rRobLBgdZp+6NVfZ/t+5xjzrOViq/aF6astGiwwkxRtHBjcvAZrkbmXuf3PULRYpQS8I0sEAERvll4rPLTk9SRAloWkk5jPikFTJFbDYpCYoTfJIYcpMrdR5KUeRN7EzGCJnPPwyAeBFv7Sus6bTxRX5nB9Yr/+S18fp/2ZyscWVL7WykcR4OuEq8XJNEOnVMRhL4R6A+cSNDmnJwDvPguVqQ0s7unUUopi0mQ5FDCathIP1KQykmfaGc7ydrAovJp2YQHM3uJF0lyDlLL2IcVQ6KYdx+qMiLfkk1Et6qTvkefNxXWWMv5aPPusxXqS+7P22ld7Kl3Ae1Mdz+AZvPlYfxJr+rpp487fgY/SaHq3Ot8R3/Ht/n8DD0NMXkBY8Y6kdPOek0OLbKFkYc3PsguHI8fBWKtrKEVIo29+qk3F9nt8ozscro+yRdvLkhU6rhs+C7KCluuT9NTg9pqNKCe8Ro1GtpCuYQt0G5O2m6LGeRj6EVSaFgK2ocOKKqnyDdJCrnqi5NhTlQkOdhnNRxjkYM2MnIJm8jN4NPgOz+j5MhwHEq1b2rm8mfdXijtHk2VNIBZrRYDgtiEFBYRhVVKb1S5B4nRBwc+2rUyjiTFGs1GKIOx7rTuHIFDpctFjqqzQTKuN0m864Rp7xwV+mVEmkyrETC9g5NAPgAuQuluz1W2fsX2NWJg5umoVIsqLyQKySxSCZRJqZr6hIcDBuuuOKQ/YepqQg35AnyBP0UockJvCMnS1HaqG9Hfyvt/cuvsJexL4PPOrLNeMvl/3/wCiRtEbTuI/Nuu/ma0+pKaq0sohYf0orxlfkyzhVe6KNpObRrx4/wCVg3MMzZ19nWxTRq43w1LLxuAdbTn0Kz3FpmgpJrKJstKW5EWsohYySE9DkkM3vsbDDsQ7AaTwUorJAj40wb4IRorLBt8kV1KRUP8A33eq6qzjimjgOs1F6kvuyJ+0J3biH+02881X6j/tBdDXsn9z5sdR7zwToM/JCtqecFm9qaU8GvqKixWvLGNzEpwxujPYxgjZQXR5O4t594+yyq9t3ia1tdte2Rk3RujNiLWVOMnBmk8TR2WtfpkVZWmoDzKAnLAWlDlBxDxmpHxr08Z45JYOkTUhjhsarj5OrcgouS7DD2HYRJKcgUo05SYKpWjFGpoMMihzNnO/4j7q/Stkt2ZlW6lPaI8am6vwfYq6O7GqZ6IDnHGxdpW77HDuv90z2Zn1dmZzBKXcqndCmUcNssXtXVbIshlyWnvt05J5cFW3eJKSKO0tFa7xwA+i5W7i8nrNnUzFITwvFDax4eizTRUglZWNcPokRbXYnP3XcbJBU8haXDie00EgapD5KUT7NfyDH9fcKePIOo9jzPBpLyuHxse35F3q1dZZ8Hn/AFPs/DT/AL4/c42iFxE/nHbxY5wPy3UW4W7YGyeJTj8/ql/9C4a8Opnji0g+B/8ASwa31HU2zzTwiS3EHwu3mHLW3A/ZBaTJqpOm8o1uE7RCobYntDUHX/IVedPBfo3Ean3Dxzi6E00HDvxCxvfRPF4Ymdx1ftXN6qzSWZFacsINinZc4jUuIHnqurtlimjzvqT13Es8ZZlNuou3COTPqVU6gs6QnRpeyb+S1srS7kRdzyRraGEgd9UzLB3WvVmoDpoTbUEHVCCunk+1MUU47fZd8Q+o+qDUoxkSp1Z0/sZ7EcCkjzGY4EZhUJ0JQexo07mM1uItk/K8IsKmViRJxxvEDNS8RmmlBdgkavZgPZlC0sLqQ5h2FSSnIG3yUIU5TBVK0YI0FNhkMXvHfd3e758VdhbJclCdzKX0jEmIZWFgOQyCsRUI8AfTct2B/wCoupp5JaEhmFynHkhNJFKmKMAqF7C5rOB4ceh19U0llGfWjlHD6XcqgeBv6FJPKyV6ks0GgmICxuEnwNYZlPBqsUY17CDray5+UVLk9MoydN4R5/WxGN1hoqFaik9jWpVdXItJVFU2sBwTZTzTEovBZoMQcwWGh1SFJ5YKetO4/wDdd/SUajBuSBVZ6YNvwYCkcWSh/wALhcd3EeS6ehBrc4q7xNOPko4rFvREDWN92nmyQa+bW+atVoa1lFChPTUT/wDZb/df9sBgcTrSNI95h8wQfusK5ptbnTWFVS2RIq4lULlRZYrSyOjeHjgflxCZrKAxbhLJvQbgEcRdU3Lc1s7AJ27rTnmVNPItTKmz8NyCdBZXbePcp159kdVM+/Of3jbzXS0HmCOC6jHTKT+WR9qIS+eIf7P7nfZAulqmkLpctNGT+f2NJ7IRxtZyGfU6q1TjiJVlLXUbI1UU1QtQWxNlKGWgPtrcUPWPoyhqnxIt45cjofAp9SfIKVHG6P1RTQTDMezdzGbfEaj5ocqMZcDxq1KfO5Ar8OliOYu06OGYPiq0oTgX6dWFTjkS3wo60E0stPxd7hbIN+Fos3y4+KPGSSKroAHVRKJnJJUsHTHlIZrAzEiQIT4HoD6IgCfBTp3fQo5XnwVqR6RUqIuMZvhjuLCAenBQeza8mZX2T+QFdBd7BzcB5lRlL2Nh+jrVVS+SnXy2L/NYDk8YPT8b5IVU0PablU6smmX6aRCdCRfiq8lkscC7GWPch6WIbY9vNEjSbByqpH6LFYoyS4bwA/hzytfiVq2tviSbMbqVaVSlKEHz3JuKYpQk73se2cyGncHQ2yW4no7nGUra8y1r2+dxH/5BFmBTssbA3Ljk3TUp/UXkN/AVO9R/2KFDjlMT/otadLgniLHjyKBcUozi1ks2VOvb1VLW2jNYy7cdYtuNQRaxHMLElSw8HROsyZ7Vju7r9whuLQ3q55NjSuIY0cmj0VJw3NlP2r7H6RhOZ0UoxwIs4VJm1vMj1V6ntEqVN5ZAUcRNQep9V0dD6Tg+rSxkoPoL1ReRkxjQOuZ+qUo6p5KNvV0223ds/Vz7oxKksIi1B+qFPkvRXBOl4KBYFX6oAZcC5eUhz8Ki3FId08h48TcNDkdQcweoOSZzXcH6B9FXCczAy/GxcB5ILxkIqc8ckONyYtTWBhhyU4PDIDEZyRQU0ORHNSjyDksoepzoigHuijTFHXBWlwU6ZycrTWxewqWzhyOR8f0FCosxKFeGUx6oAErCeDgfIhC+qmwXSZ6K6b8r9RTF5w2R4JWNOJ6pSmtO5Anq+Dc+maDOg5rJP+LhDZsRnm3blwLb8/soqxqMT6jT8kqpxNo0KJGwfcFLqMexLnxFp1ue6+XkFYhbYKs7vVyJVNeXWGgHDgrMIaSrUq6lgSMl+qLkBpPm+oax8H0SFSbwLA5FXZbrhvDkfpyVWcFIswrOK3Gf+0wyNuHbjjkAc78/D7qE7ZpZEq8Zy0pGmMO7ly+ix8PODok1g5kd4qxTpd2BqVUthnBn/iNvzCsR5AOWSzSU34xPMn1XQ0toI866tVzOS+R/EgGkgd1/IJ4brJTofRFGfqnKZo01wS5z6IU+S1Hkny6qD4DijigBxcpEorLF0Ob7BgDnIYkss6iky/XNQcmmG0oXiOaeLyhNZQxEVICMxFHTyiE1sNRFSXIIfhKMAKNOUaPBXa3KVOVIrSXYq0bkipURYxZ1w13Nt0GjtlGXD2VGYbHMWdvWcATpcjOw70CrbJvY7azv5OmtRSwCoIp3PsLucQDbOwHPqSiwopYXgyuo3spVlFPbBl8cncXG6NOOxctptozs17qrJYNCLygL1AmjiyYc+KMo5HPoCZQFk+WU2kxH5pF0LEciwxmOV1weWQHIImlyeSP08GuoKj2kLy4HeY24PS1x5XUZ2EJLVjchPqlWlOMc7cEipxVwyA+qruhp2LavHLcNhWKu3xYC99bKdG3TluQrXsoxeD0LAhvOae5as9onB3cnKTPmKS3cTzPyUorCSLVGOEQakpy/BbkyoOqDLksQ5EJTqoS4Dx5FJNEEMLSHJIJAA85IMnlhBeQ5KJOC7nUWiA3lhBcFSg9xDDSigpLcZYdEWD2wRGoipld7D0DtEdcAZclGnKLDgBPkpQFTK8uSpSuTlSouS6/tQt7rj9eBCCtqjMqssVMnne1EO7JdTnwb3T56oFvAxemYP3v6ipR+rf4M+7eLiX4foRcdpg3NGkti/Z1NWxk6g5rPqPc3YLYXc5CCJHCjncl2PrWocpZGbCsYSbAXKNFN4SINpbs/V0O4d0nO2dvRDuYyi9BKjNTWRZoUYYQR5DxORoy32ByRu9m4wYJN7iN3zWnDdI5y/k41Y4MrjtOWusNFnXNPS8o2LOopRydYDEXPHVK2W+RrySjBnq+CM3WudyH0VmpvhHIz91RIm1rkU0aSJFQUxcpk2c+qDLkswJ8xQ58B4CkpQggvKc00nhBorCF5DmgEheQqMnhBksILFogjirDkkhBojwR08kZrYZjKnF4YIbidojAprcdhKLDgBNdyjTuRocgJlKnKIVpopUrkXHtK9RGgoDdjh0+d/sFWntJMyrlbZMltRT3sUQvdPqYyN4FH/wDnt8Lj5GxU5LTJALySdfJLxqQaFELtpF8oxlbHnks+rHDN+lLKEgxU5t5LGRqhonSE2sABfPv09Ci0KEqraQKtXjTSyMw4U74mnuaQT5IkbXzJfhuBlcpdmHgpiCQBa2vQc1YjDSwc6mVuSK2TeeSs+pLVNyL9GOmIBQCjNJHchFpRywFWWDbwSCOFrL5u7X0H1WvFqKOdqRdSq5dlsQcVYTmVTrbmlbNLgb2Yg7d+SVGOEA6hU9mD0eLsw9bfPP6Ij+o56lvJsi1blM06aJM7ki3BbE2c+iAWIcCEpQ5liPAq93FDJxWWLOPFDm+wcWcUMlBZYBCm8sKFhOXn6oY4rGU4mGBRIPsMMMciAWsMbiKPF5QOa2HYHaIsGAlwUIHIseQEllFKByMV5LYpU7kaPBWmtjRYJ2t5v+2/kR91Vr+3BmXaxElbR01teKLSlkaymM4DT/hkcwClXlumAvJ/zEzI7UwkOKI1mOTd6dPMTKyxOsTnYKlUhJRcuxtxlHOO4rG4jtWBtoDYi54nmqWp/VgM4p7HcUUz7uBcbXJN0o06805LPzuNKVKGIvAGPeGhQo64vYnJxfI9LiUrmbhcbeqtOrUlHBWVvTjLUkIuiQ9DLCng+CEpaGO5lPDKbPecbNGZPcFZo03yypXqYWFyx+mn9pIfl3AZAeSPF5ZUqQ9OmVavDy4ZKbjqKVK4UXuG2bpu3ugdUksIhfT9uTa1zN2Md7vQf5UIyzIy7bczlW5ENWC2JlSUmWlwTagquWEITO1Qpch1wKSlRCwXcWlPBAzkILSngoyeEFisIFIUAmjuE5D9cUw4ukIOpLkiGj0RwcxuLgi0wb4G4kWPIApQfVGXIApU6OVmUafgiw4K74NPsv8A6h/cPqFXvPo/Eo3C9p1teBujqg2zAW+2QeD/ANv1CPXM+vyZfa4dsq1R/pm90z6DISHO3DNAnxg2oCkoyPUehVCsti1HsPMNo2AZAi/jcqxT/porYzN/f9hGVoVSaRYgz80ao0UPJ8HVgpg03k+tASwh5N5GqvKIW4uz78lKX0gIb1fwBYOe2PBQo8j3X0s28H0Porv+05uYfZNo9u5AqfSWK29M0+1A7EfV3oEC2+pla37mPqFbfJox4JlR9VGXBZXJNmQCwhCXRBlyHFZNVCXAePAs/VBHQs7VDqBwUmqGOgsWiYc//9k=">
            <a:hlinkClick r:id="rId2"/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675" y="3773712"/>
            <a:ext cx="3764039" cy="282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42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Respiratory system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Thoracic cavity</a:t>
            </a:r>
          </a:p>
          <a:p>
            <a:pPr lvl="1">
              <a:buFont typeface="Wingdings" pitchFamily="2" charset="2"/>
              <a:buChar char="Ø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Flaring out of lower ribs, increased transverse diam.  and elevation of diaphragm. </a:t>
            </a:r>
          </a:p>
          <a:p>
            <a:pPr lvl="1">
              <a:buFont typeface="Wingdings" pitchFamily="2" charset="2"/>
              <a:buChar char="Ø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Mainly diaphragmatic breathing</a:t>
            </a:r>
          </a:p>
          <a:p>
            <a:pPr lvl="1"/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Respiratory  function</a:t>
            </a:r>
          </a:p>
          <a:p>
            <a:pPr lvl="1">
              <a:buFont typeface="Wingdings" pitchFamily="2" charset="2"/>
              <a:buChar char="Ø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 minute ventilation (30-50%) mainly by tidal volume rather than RR - Stimulated by progesterone; Tidal volume expands into the inspiratory and expiratory reserve volume. </a:t>
            </a:r>
          </a:p>
          <a:p>
            <a:pPr lvl="1">
              <a:buFont typeface="Wingdings" pitchFamily="2" charset="2"/>
              <a:buChar char="Ø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Vital capacity and  FEV1   unchanged </a:t>
            </a:r>
          </a:p>
          <a:p>
            <a:pPr lvl="1">
              <a:buFont typeface="Wingdings" pitchFamily="2" charset="2"/>
              <a:buChar char="Ø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 maternal  2,3 DPG in RBC-shifts oxygen-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Hb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dissociation curve to the right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7124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Respiratory system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Oxygen consumption 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by 20%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Rise in arterial oxygen levels from 100 to 110 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mmHg.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Decrease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PaCo2 from 40 to 27-32 mmHg.</a:t>
            </a:r>
          </a:p>
          <a:p>
            <a:pPr>
              <a:buNone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Respiratory alkalosis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 is normal to slightly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alkalotic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(usually between 7.40 to 7.45)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Compensatory renal excretion of bicarbonate. </a:t>
            </a:r>
          </a:p>
          <a:p>
            <a:pPr>
              <a:buNone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63611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360438"/>
              </p:ext>
            </p:extLst>
          </p:nvPr>
        </p:nvGraphicFramePr>
        <p:xfrm>
          <a:off x="1916113" y="1348740"/>
          <a:ext cx="8915400" cy="3108960"/>
        </p:xfrm>
        <a:graphic>
          <a:graphicData uri="http://schemas.openxmlformats.org/drawingml/2006/table">
            <a:tbl>
              <a:tblPr/>
              <a:tblGrid>
                <a:gridCol w="2971800"/>
                <a:gridCol w="2971800"/>
                <a:gridCol w="2971800"/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i="1" dirty="0" smtClean="0"/>
                    </a:p>
                    <a:p>
                      <a:pPr algn="ctr"/>
                      <a:endParaRPr lang="en-US" i="1" dirty="0" smtClean="0"/>
                    </a:p>
                    <a:p>
                      <a:pPr algn="ctr"/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b="1" i="1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Investigations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b="1" i="1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Pregnant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u="sng" dirty="0"/>
                        <a:t>Non-pregnant</a:t>
                      </a:r>
                      <a:endParaRPr lang="en-US" b="1" u="sng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pH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7.40–7.47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7.35–7.45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pCO</a:t>
                      </a:r>
                      <a:r>
                        <a:rPr lang="en-US" baseline="-25000"/>
                        <a:t>2</a:t>
                      </a:r>
                      <a:r>
                        <a:rPr lang="en-US"/>
                        <a:t>, mmHg (kPa)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≤ 30 (3.6–4.3)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35–40 (4.7–6.0)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pO</a:t>
                      </a:r>
                      <a:r>
                        <a:rPr lang="en-US" baseline="-25000"/>
                        <a:t>2</a:t>
                      </a:r>
                      <a:r>
                        <a:rPr lang="en-US"/>
                        <a:t>, mmHg (kPa)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100–104 (12.6–14.0)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90–100 (10.6–14.0)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Base excess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 change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 to –2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Bicarbonate (mmol/l)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18–22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20–28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236913" y="7524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Reference ranges for respiratory function in pregnancy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1619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Gastrointestinal system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in appetite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Spongy gums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Oesophageal reflux common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Gastric secretion and motility reduced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Doubling of stomach emptying time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Constipation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Slower emptying of gall bladder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083" y="3978868"/>
            <a:ext cx="3853317" cy="281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5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/>
          <p:cNvPicPr>
            <a:picLocks noChangeAspect="1"/>
          </p:cNvPicPr>
          <p:nvPr/>
        </p:nvPicPr>
        <p:blipFill>
          <a:blip r:embed="rId2" cstate="print"/>
          <a:srcRect t="11253" b="11253"/>
          <a:stretch>
            <a:fillRect/>
          </a:stretch>
        </p:blipFill>
        <p:spPr>
          <a:xfrm>
            <a:off x="2240924" y="1481071"/>
            <a:ext cx="8452119" cy="46363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857" y="160139"/>
            <a:ext cx="2271486" cy="149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24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4587" y="852710"/>
            <a:ext cx="8911687" cy="1280890"/>
          </a:xfrm>
        </p:spPr>
        <p:txBody>
          <a:bodyPr/>
          <a:lstStyle/>
          <a:p>
            <a:r>
              <a:rPr lang="en-US" dirty="0" smtClean="0"/>
              <a:t>Plasma volume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Expansion of the plasma volume</a:t>
            </a:r>
          </a:p>
          <a:p>
            <a:pPr>
              <a:buNone/>
            </a:pPr>
            <a:endParaRPr lang="en-GB" sz="2400" dirty="0">
              <a:latin typeface="Times New Roman" pitchFamily="18" charset="0"/>
              <a:cs typeface="Times New Roman" pitchFamily="18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GB" sz="2000" dirty="0" smtClean="0">
                <a:solidFill>
                  <a:srgbClr val="C00000"/>
                </a:solidFill>
              </a:rPr>
              <a:t>  begin as early as the fourth week of pregnancy</a:t>
            </a:r>
          </a:p>
          <a:p>
            <a:pPr lvl="3">
              <a:buNone/>
            </a:pPr>
            <a:endParaRPr lang="en-GB" sz="2000" dirty="0">
              <a:solidFill>
                <a:srgbClr val="C00000"/>
              </a:solidFill>
            </a:endParaRPr>
          </a:p>
          <a:p>
            <a:pPr lvl="3">
              <a:buFont typeface="Wingdings" pitchFamily="2" charset="2"/>
              <a:buChar char="Ø"/>
            </a:pPr>
            <a:r>
              <a:rPr lang="en-GB" sz="2000" dirty="0">
                <a:solidFill>
                  <a:srgbClr val="C00000"/>
                </a:solidFill>
              </a:rPr>
              <a:t>  peak at 28 to 34 weeks of gestation  and then plateau until  </a:t>
            </a:r>
            <a:r>
              <a:rPr lang="en-GB" sz="2000" dirty="0" smtClean="0">
                <a:solidFill>
                  <a:srgbClr val="C00000"/>
                </a:solidFill>
              </a:rPr>
              <a:t> </a:t>
            </a:r>
            <a:r>
              <a:rPr lang="en-GB" sz="2000" dirty="0">
                <a:solidFill>
                  <a:srgbClr val="C00000"/>
                </a:solidFill>
              </a:rPr>
              <a:t>parturition</a:t>
            </a:r>
          </a:p>
          <a:p>
            <a:pPr lvl="3">
              <a:buNone/>
            </a:pPr>
            <a:endParaRPr lang="en-GB" sz="2000" dirty="0">
              <a:solidFill>
                <a:srgbClr val="C00000"/>
              </a:solidFill>
            </a:endParaRPr>
          </a:p>
          <a:p>
            <a:pPr lvl="3">
              <a:buFont typeface="Wingdings" pitchFamily="2" charset="2"/>
              <a:buChar char="Ø"/>
            </a:pPr>
            <a:r>
              <a:rPr lang="en-GB" sz="2000" dirty="0">
                <a:solidFill>
                  <a:srgbClr val="C00000"/>
                </a:solidFill>
              </a:rPr>
              <a:t> 30- 50%  increase by 34 weeks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47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None/>
            </a:pPr>
            <a:r>
              <a:rPr lang="en-GB" sz="2400" dirty="0"/>
              <a:t>Cardiovascular adaptations in pregnancy include</a:t>
            </a:r>
          </a:p>
          <a:p>
            <a:pPr lvl="1">
              <a:buFont typeface="+mj-lt"/>
              <a:buAutoNum type="alphaLcParenR"/>
            </a:pPr>
            <a:r>
              <a:rPr lang="en-GB" sz="2000" dirty="0">
                <a:solidFill>
                  <a:schemeClr val="tx1"/>
                </a:solidFill>
              </a:rPr>
              <a:t>Increase in CO to 40% of normal</a:t>
            </a:r>
          </a:p>
          <a:p>
            <a:pPr lvl="1">
              <a:buFont typeface="+mj-lt"/>
              <a:buAutoNum type="alphaLcParenR"/>
            </a:pPr>
            <a:r>
              <a:rPr lang="en-GB" sz="2000" dirty="0">
                <a:solidFill>
                  <a:schemeClr val="tx1"/>
                </a:solidFill>
              </a:rPr>
              <a:t>An increase in blood volume proportional to the number of </a:t>
            </a:r>
            <a:r>
              <a:rPr lang="en-GB" sz="2000" dirty="0" err="1">
                <a:solidFill>
                  <a:schemeClr val="tx1"/>
                </a:solidFill>
              </a:rPr>
              <a:t>fetuses</a:t>
            </a:r>
            <a:endParaRPr lang="en-GB" sz="2000" dirty="0">
              <a:solidFill>
                <a:schemeClr val="tx1"/>
              </a:solidFill>
            </a:endParaRPr>
          </a:p>
          <a:p>
            <a:pPr lvl="1">
              <a:buFont typeface="+mj-lt"/>
              <a:buAutoNum type="alphaLcParenR"/>
            </a:pPr>
            <a:r>
              <a:rPr lang="en-GB" sz="2000" dirty="0">
                <a:solidFill>
                  <a:schemeClr val="tx1"/>
                </a:solidFill>
              </a:rPr>
              <a:t>An increase in HR of </a:t>
            </a:r>
            <a:r>
              <a:rPr lang="en-GB" sz="2000" dirty="0" smtClean="0">
                <a:solidFill>
                  <a:schemeClr val="tx1"/>
                </a:solidFill>
              </a:rPr>
              <a:t>50%</a:t>
            </a:r>
            <a:endParaRPr lang="en-GB" sz="2000" dirty="0">
              <a:solidFill>
                <a:schemeClr val="tx1"/>
              </a:solidFill>
            </a:endParaRPr>
          </a:p>
          <a:p>
            <a:pPr lvl="1">
              <a:buFont typeface="+mj-lt"/>
              <a:buAutoNum type="alphaLcParenR"/>
            </a:pPr>
            <a:r>
              <a:rPr lang="en-GB" sz="2000" dirty="0">
                <a:solidFill>
                  <a:schemeClr val="tx1"/>
                </a:solidFill>
              </a:rPr>
              <a:t>A maximum CO at 20-28 weeks of pregnancy</a:t>
            </a:r>
          </a:p>
          <a:p>
            <a:pPr lvl="1">
              <a:buFont typeface="+mj-lt"/>
              <a:buAutoNum type="alphaLcParenR"/>
            </a:pPr>
            <a:r>
              <a:rPr lang="en-GB" sz="2000" dirty="0">
                <a:solidFill>
                  <a:schemeClr val="tx1"/>
                </a:solidFill>
              </a:rPr>
              <a:t>A  25% drop in CO on supine position in later stages of pregnancy</a:t>
            </a:r>
          </a:p>
          <a:p>
            <a:pPr lvl="1">
              <a:buFont typeface="+mj-lt"/>
              <a:buAutoNum type="alphaLcParenR"/>
            </a:pPr>
            <a:endParaRPr lang="en-GB" sz="20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7611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sz="2400" dirty="0">
                <a:solidFill>
                  <a:schemeClr val="tx2"/>
                </a:solidFill>
              </a:rPr>
              <a:t>Regarding physiological changes in the cardiovascular system</a:t>
            </a:r>
            <a:endParaRPr lang="en-GB" sz="2400" dirty="0"/>
          </a:p>
          <a:p>
            <a:pPr lvl="1">
              <a:buFont typeface="+mj-lt"/>
              <a:buAutoNum type="alphaLcParenR"/>
            </a:pPr>
            <a:endParaRPr lang="en-GB" sz="1200" dirty="0"/>
          </a:p>
          <a:p>
            <a:pPr lvl="1">
              <a:buFont typeface="+mj-lt"/>
              <a:buAutoNum type="alphaLcParenR"/>
            </a:pPr>
            <a:r>
              <a:rPr lang="en-GB" sz="2000" dirty="0">
                <a:solidFill>
                  <a:schemeClr val="tx1"/>
                </a:solidFill>
              </a:rPr>
              <a:t>Q waves and T inversion in lead 111 on ECG are normal findings</a:t>
            </a:r>
          </a:p>
          <a:p>
            <a:pPr lvl="1">
              <a:buFont typeface="+mj-lt"/>
              <a:buAutoNum type="alphaLcParenR"/>
            </a:pPr>
            <a:r>
              <a:rPr lang="en-GB" sz="2000" dirty="0">
                <a:solidFill>
                  <a:schemeClr val="tx1"/>
                </a:solidFill>
              </a:rPr>
              <a:t>Maximum cardiac output occurs immediately following delivery</a:t>
            </a:r>
          </a:p>
          <a:p>
            <a:pPr lvl="1">
              <a:buFont typeface="+mj-lt"/>
              <a:buAutoNum type="alphaLcParenR"/>
            </a:pPr>
            <a:r>
              <a:rPr lang="en-GB" sz="2000" dirty="0">
                <a:solidFill>
                  <a:schemeClr val="tx1"/>
                </a:solidFill>
              </a:rPr>
              <a:t>T  inversion in lead 111 on ECG is considered normal</a:t>
            </a:r>
          </a:p>
          <a:p>
            <a:pPr lvl="1">
              <a:buFont typeface="+mj-lt"/>
              <a:buAutoNum type="alphaLcParenR"/>
            </a:pPr>
            <a:r>
              <a:rPr lang="en-GB" sz="2000" dirty="0">
                <a:solidFill>
                  <a:schemeClr val="tx1"/>
                </a:solidFill>
              </a:rPr>
              <a:t>An increase in the pulmonary vascular resistance</a:t>
            </a:r>
          </a:p>
          <a:p>
            <a:pPr lvl="1">
              <a:buFont typeface="+mj-lt"/>
              <a:buAutoNum type="alphaLcParenR"/>
            </a:pPr>
            <a:r>
              <a:rPr lang="en-GB" sz="2000" dirty="0">
                <a:solidFill>
                  <a:schemeClr val="tx1"/>
                </a:solidFill>
              </a:rPr>
              <a:t>A gradual rise in BP over the first 3-4 days following delivery</a:t>
            </a:r>
          </a:p>
          <a:p>
            <a:pPr lvl="1">
              <a:buFont typeface="+mj-lt"/>
              <a:buAutoNum type="alphaLcParenR"/>
            </a:pPr>
            <a:endParaRPr lang="en-GB" sz="2000" dirty="0">
              <a:solidFill>
                <a:schemeClr val="tx1"/>
              </a:solidFill>
            </a:endParaRPr>
          </a:p>
          <a:p>
            <a:pPr lvl="1">
              <a:buFont typeface="+mj-lt"/>
              <a:buAutoNum type="alphaLcParenR"/>
            </a:pPr>
            <a:endParaRPr lang="en-GB" sz="20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2214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sz="2400" dirty="0">
                <a:solidFill>
                  <a:schemeClr val="tx2"/>
                </a:solidFill>
              </a:rPr>
              <a:t>Human chorionic </a:t>
            </a:r>
            <a:r>
              <a:rPr lang="en-GB" sz="2400" dirty="0" err="1">
                <a:solidFill>
                  <a:schemeClr val="tx2"/>
                </a:solidFill>
              </a:rPr>
              <a:t>gonadotrophin</a:t>
            </a:r>
            <a:endParaRPr lang="en-GB" sz="2400" dirty="0">
              <a:solidFill>
                <a:schemeClr val="tx2"/>
              </a:solidFill>
            </a:endParaRPr>
          </a:p>
          <a:p>
            <a:pPr lvl="1">
              <a:buFont typeface="+mj-lt"/>
              <a:buAutoNum type="alphaLcParenR"/>
            </a:pPr>
            <a:r>
              <a:rPr lang="en-GB" sz="2000" dirty="0">
                <a:solidFill>
                  <a:schemeClr val="tx1"/>
                </a:solidFill>
              </a:rPr>
              <a:t>Shares a similar structure to LH</a:t>
            </a:r>
          </a:p>
          <a:p>
            <a:pPr lvl="1">
              <a:buFont typeface="+mj-lt"/>
              <a:buAutoNum type="alphaLcParenR"/>
            </a:pPr>
            <a:r>
              <a:rPr lang="en-GB" sz="2000" dirty="0">
                <a:solidFill>
                  <a:schemeClr val="tx1"/>
                </a:solidFill>
              </a:rPr>
              <a:t>Can be detected at 8 days following ovulation</a:t>
            </a:r>
          </a:p>
          <a:p>
            <a:pPr lvl="1">
              <a:buFont typeface="+mj-lt"/>
              <a:buAutoNum type="alphaLcParenR"/>
            </a:pPr>
            <a:r>
              <a:rPr lang="en-GB" sz="2000" dirty="0">
                <a:solidFill>
                  <a:schemeClr val="tx1"/>
                </a:solidFill>
              </a:rPr>
              <a:t>Causes a  physiological  thyrotoxicosis in pregnancy</a:t>
            </a:r>
          </a:p>
          <a:p>
            <a:pPr lvl="1">
              <a:buFont typeface="+mj-lt"/>
              <a:buAutoNum type="alphaLcParenR"/>
            </a:pPr>
            <a:r>
              <a:rPr lang="en-GB" sz="2000" dirty="0">
                <a:solidFill>
                  <a:schemeClr val="tx1"/>
                </a:solidFill>
              </a:rPr>
              <a:t>Stimulates interstitial cells of the male </a:t>
            </a:r>
            <a:r>
              <a:rPr lang="en-GB" sz="2000" dirty="0" err="1">
                <a:solidFill>
                  <a:schemeClr val="tx1"/>
                </a:solidFill>
              </a:rPr>
              <a:t>fetus</a:t>
            </a:r>
            <a:r>
              <a:rPr lang="en-GB" sz="2000" dirty="0">
                <a:solidFill>
                  <a:schemeClr val="tx1"/>
                </a:solidFill>
              </a:rPr>
              <a:t> resulting in production of testosterone in male </a:t>
            </a:r>
            <a:r>
              <a:rPr lang="en-GB" sz="2000" dirty="0" err="1">
                <a:solidFill>
                  <a:schemeClr val="tx1"/>
                </a:solidFill>
              </a:rPr>
              <a:t>fetuses</a:t>
            </a:r>
            <a:r>
              <a:rPr lang="en-GB" sz="2000" dirty="0">
                <a:solidFill>
                  <a:schemeClr val="tx1"/>
                </a:solidFill>
              </a:rPr>
              <a:t> until birth.</a:t>
            </a:r>
          </a:p>
          <a:p>
            <a:pPr lvl="1">
              <a:buFont typeface="+mj-lt"/>
              <a:buAutoNum type="alphaLcParenR"/>
            </a:pPr>
            <a:r>
              <a:rPr lang="en-GB" sz="2000" dirty="0">
                <a:solidFill>
                  <a:schemeClr val="tx1"/>
                </a:solidFill>
              </a:rPr>
              <a:t>CL  involutes slowly after 13-17th week</a:t>
            </a:r>
          </a:p>
          <a:p>
            <a:pPr lvl="1">
              <a:buFont typeface="+mj-lt"/>
              <a:buAutoNum type="alphaLcParenR"/>
            </a:pPr>
            <a:endParaRPr lang="en-GB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773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sz="2000" dirty="0">
                <a:solidFill>
                  <a:schemeClr val="tx2"/>
                </a:solidFill>
              </a:rPr>
              <a:t>Renal adaptations to pregnancy include, </a:t>
            </a:r>
          </a:p>
          <a:p>
            <a:pPr>
              <a:buFont typeface="+mj-lt"/>
              <a:buAutoNum type="alphaLcParenR"/>
            </a:pPr>
            <a:r>
              <a:rPr lang="en-GB" dirty="0"/>
              <a:t>An increase in GFR to 140-170ml/min</a:t>
            </a:r>
          </a:p>
          <a:p>
            <a:pPr>
              <a:buFont typeface="+mj-lt"/>
              <a:buAutoNum type="alphaLcParenR"/>
            </a:pPr>
            <a:r>
              <a:rPr lang="en-GB" dirty="0"/>
              <a:t>Increase glycosuria</a:t>
            </a:r>
          </a:p>
          <a:p>
            <a:pPr>
              <a:buFont typeface="+mj-lt"/>
              <a:buAutoNum type="alphaLcParenR"/>
            </a:pPr>
            <a:r>
              <a:rPr lang="en-GB" dirty="0"/>
              <a:t>Increase in proteinuria</a:t>
            </a:r>
          </a:p>
          <a:p>
            <a:pPr>
              <a:buFont typeface="+mj-lt"/>
              <a:buAutoNum type="alphaLcParenR"/>
            </a:pPr>
            <a:r>
              <a:rPr lang="en-GB" dirty="0"/>
              <a:t>Reduction of thirst </a:t>
            </a:r>
            <a:r>
              <a:rPr lang="en-GB" dirty="0" smtClean="0"/>
              <a:t>threshold</a:t>
            </a:r>
          </a:p>
          <a:p>
            <a:pPr>
              <a:buFont typeface="+mj-lt"/>
              <a:buAutoNum type="alphaLcParenR"/>
            </a:pPr>
            <a:r>
              <a:rPr lang="en-GB" dirty="0" smtClean="0"/>
              <a:t>Dilated </a:t>
            </a:r>
            <a:r>
              <a:rPr lang="en-GB" dirty="0" err="1" smtClean="0"/>
              <a:t>pelvicalyceal</a:t>
            </a:r>
            <a:r>
              <a:rPr lang="en-GB" dirty="0" smtClean="0"/>
              <a:t> system  </a:t>
            </a:r>
            <a:r>
              <a:rPr lang="en-GB" dirty="0"/>
              <a:t>	</a:t>
            </a:r>
          </a:p>
          <a:p>
            <a:pPr>
              <a:buNone/>
            </a:pP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754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sz="2400" dirty="0"/>
              <a:t>Changes in the respiratory system in pregnancy include</a:t>
            </a:r>
          </a:p>
          <a:p>
            <a:pPr marL="274320" lvl="1">
              <a:buClr>
                <a:schemeClr val="accent1"/>
              </a:buClr>
              <a:buSzPct val="85000"/>
              <a:buFont typeface="+mj-lt"/>
              <a:buAutoNum type="alphaLcParenR"/>
            </a:pPr>
            <a:r>
              <a:rPr lang="en-GB" sz="2000" dirty="0">
                <a:solidFill>
                  <a:schemeClr val="tx1"/>
                </a:solidFill>
              </a:rPr>
              <a:t>An increase in minute ventilation</a:t>
            </a:r>
          </a:p>
          <a:p>
            <a:pPr marL="274320" lvl="1">
              <a:buClr>
                <a:schemeClr val="accent1"/>
              </a:buClr>
              <a:buSzPct val="85000"/>
              <a:buFont typeface="+mj-lt"/>
              <a:buAutoNum type="alphaLcParenR"/>
            </a:pPr>
            <a:r>
              <a:rPr lang="en-GB" sz="2000" dirty="0">
                <a:solidFill>
                  <a:schemeClr val="tx1"/>
                </a:solidFill>
              </a:rPr>
              <a:t>An increase in </a:t>
            </a:r>
            <a:r>
              <a:rPr lang="en-GB" sz="2000" dirty="0" smtClean="0">
                <a:solidFill>
                  <a:schemeClr val="tx1"/>
                </a:solidFill>
              </a:rPr>
              <a:t>vital capacity</a:t>
            </a:r>
            <a:endParaRPr lang="en-GB" sz="2000" dirty="0">
              <a:solidFill>
                <a:schemeClr val="tx1"/>
              </a:solidFill>
            </a:endParaRPr>
          </a:p>
          <a:p>
            <a:pPr marL="274320" lvl="1">
              <a:buClr>
                <a:schemeClr val="accent1"/>
              </a:buClr>
              <a:buSzPct val="85000"/>
              <a:buFont typeface="+mj-lt"/>
              <a:buAutoNum type="alphaLcParenR"/>
            </a:pPr>
            <a:r>
              <a:rPr lang="en-GB" sz="2000" dirty="0">
                <a:solidFill>
                  <a:schemeClr val="tx1"/>
                </a:solidFill>
              </a:rPr>
              <a:t>A reduction in FEV1</a:t>
            </a:r>
          </a:p>
          <a:p>
            <a:pPr marL="274320" lvl="1">
              <a:buClr>
                <a:schemeClr val="accent1"/>
              </a:buClr>
              <a:buSzPct val="85000"/>
              <a:buFont typeface="+mj-lt"/>
              <a:buAutoNum type="alphaLcParenR"/>
            </a:pPr>
            <a:r>
              <a:rPr lang="en-GB" sz="2000" dirty="0">
                <a:solidFill>
                  <a:schemeClr val="tx1"/>
                </a:solidFill>
              </a:rPr>
              <a:t>Respiratory </a:t>
            </a:r>
            <a:r>
              <a:rPr lang="en-GB" sz="2000" dirty="0" smtClean="0">
                <a:solidFill>
                  <a:schemeClr val="tx1"/>
                </a:solidFill>
              </a:rPr>
              <a:t>alkalosis</a:t>
            </a:r>
          </a:p>
          <a:p>
            <a:pPr marL="274320" lvl="1">
              <a:buClr>
                <a:schemeClr val="accent1"/>
              </a:buClr>
              <a:buSzPct val="85000"/>
              <a:buFont typeface="+mj-lt"/>
              <a:buAutoNum type="alphaLcParenR"/>
            </a:pPr>
            <a:r>
              <a:rPr lang="en-GB" sz="2000" dirty="0" smtClean="0">
                <a:solidFill>
                  <a:schemeClr val="tx1"/>
                </a:solidFill>
              </a:rPr>
              <a:t>A reduction of PaCO2</a:t>
            </a:r>
            <a:endParaRPr lang="en-GB" sz="20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7989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sz="2400" dirty="0"/>
              <a:t>Metabolic changes in pregnancy include</a:t>
            </a:r>
          </a:p>
          <a:p>
            <a:pPr marL="274320" lvl="1">
              <a:buClr>
                <a:schemeClr val="accent1"/>
              </a:buClr>
              <a:buSzPct val="85000"/>
              <a:buFont typeface="+mj-lt"/>
              <a:buAutoNum type="alphaLcParenR"/>
            </a:pPr>
            <a:r>
              <a:rPr lang="en-GB" sz="2000" dirty="0">
                <a:solidFill>
                  <a:schemeClr val="tx1"/>
                </a:solidFill>
              </a:rPr>
              <a:t>Maternal weight gain </a:t>
            </a:r>
            <a:r>
              <a:rPr lang="en-GB" sz="2000" dirty="0" smtClean="0">
                <a:solidFill>
                  <a:schemeClr val="tx1"/>
                </a:solidFill>
              </a:rPr>
              <a:t> </a:t>
            </a:r>
            <a:r>
              <a:rPr lang="en-GB" sz="2000" dirty="0">
                <a:solidFill>
                  <a:schemeClr val="tx1"/>
                </a:solidFill>
              </a:rPr>
              <a:t>distributed equally throughout pregnancy</a:t>
            </a:r>
          </a:p>
          <a:p>
            <a:pPr marL="274320" lvl="1">
              <a:buClr>
                <a:schemeClr val="accent1"/>
              </a:buClr>
              <a:buSzPct val="85000"/>
              <a:buFont typeface="+mj-lt"/>
              <a:buAutoNum type="alphaLcParenR"/>
            </a:pPr>
            <a:r>
              <a:rPr lang="en-US" sz="2000" dirty="0">
                <a:solidFill>
                  <a:schemeClr val="tx1"/>
                </a:solidFill>
              </a:rPr>
              <a:t>Starvation leads to early  ketosis that in non pregnant woman </a:t>
            </a:r>
          </a:p>
          <a:p>
            <a:pPr marL="274320" lvl="1">
              <a:buClr>
                <a:schemeClr val="accent1"/>
              </a:buClr>
              <a:buSzPct val="85000"/>
              <a:buFont typeface="+mj-lt"/>
              <a:buAutoNum type="alphaLcParenR"/>
            </a:pPr>
            <a:r>
              <a:rPr lang="en-US" sz="2000" dirty="0">
                <a:solidFill>
                  <a:schemeClr val="tx1"/>
                </a:solidFill>
              </a:rPr>
              <a:t>FBS level is lower than in a non pregnant woman</a:t>
            </a:r>
          </a:p>
          <a:p>
            <a:pPr marL="274320" lvl="1">
              <a:buClr>
                <a:schemeClr val="accent1"/>
              </a:buClr>
              <a:buSzPct val="85000"/>
              <a:buFont typeface="+mj-lt"/>
              <a:buAutoNum type="alphaLcParenR"/>
            </a:pPr>
            <a:r>
              <a:rPr lang="en-GB" sz="2000" dirty="0">
                <a:solidFill>
                  <a:schemeClr val="tx1"/>
                </a:solidFill>
              </a:rPr>
              <a:t>Insulin levels are higher both in the fasting and postprandial states.</a:t>
            </a:r>
            <a:endParaRPr lang="en-US" sz="2000" dirty="0">
              <a:solidFill>
                <a:schemeClr val="tx1"/>
              </a:solidFill>
            </a:endParaRPr>
          </a:p>
          <a:p>
            <a:pPr marL="274320" lvl="1">
              <a:buClr>
                <a:schemeClr val="accent1"/>
              </a:buClr>
              <a:buSzPct val="85000"/>
              <a:buFont typeface="+mj-lt"/>
              <a:buAutoNum type="alphaLcParenR"/>
            </a:pPr>
            <a:r>
              <a:rPr lang="en-US" sz="2000" dirty="0">
                <a:solidFill>
                  <a:schemeClr val="tx1"/>
                </a:solidFill>
              </a:rPr>
              <a:t>Insulin resistance increases progressively in pregnancy</a:t>
            </a:r>
          </a:p>
          <a:p>
            <a:pPr marL="274320" lvl="1">
              <a:buClr>
                <a:schemeClr val="accent1"/>
              </a:buClr>
              <a:buSzPct val="85000"/>
              <a:buFont typeface="+mj-lt"/>
              <a:buAutoNum type="alphaLcParenR"/>
            </a:pPr>
            <a:endParaRPr lang="en-GB" sz="20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7331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best answer questions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5473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Respiratory alkalosis in pregnancy is primarily due to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Increase in vital capacity</a:t>
            </a:r>
          </a:p>
          <a:p>
            <a:r>
              <a:rPr lang="en-US" dirty="0" smtClean="0"/>
              <a:t>Increase in minute ventilation</a:t>
            </a:r>
          </a:p>
          <a:p>
            <a:r>
              <a:rPr lang="en-US" dirty="0" smtClean="0"/>
              <a:t>Increase in transverse diameter of the thorax</a:t>
            </a:r>
          </a:p>
          <a:p>
            <a:r>
              <a:rPr lang="en-US" dirty="0" smtClean="0"/>
              <a:t>Reduction in inspiratory reserve volume</a:t>
            </a:r>
          </a:p>
          <a:p>
            <a:r>
              <a:rPr lang="en-US" dirty="0" smtClean="0"/>
              <a:t>Increase in respiratory rate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4236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Accelerated starvation of pregnancy is due to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Increased lipolysis</a:t>
            </a:r>
          </a:p>
          <a:p>
            <a:r>
              <a:rPr lang="en-US" dirty="0" smtClean="0"/>
              <a:t>Increased ketone production</a:t>
            </a:r>
          </a:p>
          <a:p>
            <a:r>
              <a:rPr lang="en-US" dirty="0" smtClean="0"/>
              <a:t>Insulin resistance</a:t>
            </a:r>
          </a:p>
          <a:p>
            <a:r>
              <a:rPr lang="en-US" dirty="0" smtClean="0"/>
              <a:t>Decreased protein catabolism</a:t>
            </a:r>
          </a:p>
          <a:p>
            <a:r>
              <a:rPr lang="en-US" dirty="0" smtClean="0"/>
              <a:t>Low FBS in early pregnancy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7052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primary trigger for the increase in CO in pregnancy 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Increase in stroke volume</a:t>
            </a:r>
          </a:p>
          <a:p>
            <a:r>
              <a:rPr lang="en-US" dirty="0" smtClean="0"/>
              <a:t>Reduction in systemic vascular resistance</a:t>
            </a:r>
          </a:p>
          <a:p>
            <a:r>
              <a:rPr lang="en-US" dirty="0" smtClean="0"/>
              <a:t>Increased plasma volume</a:t>
            </a:r>
          </a:p>
          <a:p>
            <a:r>
              <a:rPr lang="en-US" dirty="0" smtClean="0"/>
              <a:t>Increase in heart rate</a:t>
            </a:r>
          </a:p>
          <a:p>
            <a:r>
              <a:rPr lang="en-US" dirty="0" smtClean="0"/>
              <a:t>Increased maternal cortisol levels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984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Cardiac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42174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The cardiac output rises by  30-50% above baseline during normal 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pregnancy; Maximal around 20-28 weeks gestation.</a:t>
            </a:r>
          </a:p>
          <a:p>
            <a:pPr marL="0" indent="0">
              <a:buNone/>
            </a:pPr>
            <a:endParaRPr lang="en-GB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CO = HR × SV</a:t>
            </a:r>
            <a:endParaRPr lang="en-GB" sz="2400" dirty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000" dirty="0" smtClean="0">
                <a:solidFill>
                  <a:srgbClr val="C00000"/>
                </a:solidFill>
                <a:cs typeface="Times New Roman" pitchFamily="18" charset="0"/>
              </a:rPr>
              <a:t>Preload </a:t>
            </a:r>
            <a:r>
              <a:rPr lang="en-GB" sz="2000" dirty="0">
                <a:solidFill>
                  <a:srgbClr val="C00000"/>
                </a:solidFill>
                <a:cs typeface="Times New Roman" pitchFamily="18" charset="0"/>
              </a:rPr>
              <a:t>is increased due to the associated rise in blood volume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rgbClr val="C00000"/>
                </a:solidFill>
                <a:cs typeface="Times New Roman" pitchFamily="18" charset="0"/>
              </a:rPr>
              <a:t> Afterload is reduced due to the decline in systemic vascular resistance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rgbClr val="C00000"/>
                </a:solidFill>
                <a:cs typeface="Times New Roman" pitchFamily="18" charset="0"/>
              </a:rPr>
              <a:t>Maternal heart rate rises by 15 to 20 </a:t>
            </a:r>
            <a:r>
              <a:rPr lang="en-GB" sz="2000" dirty="0" smtClean="0">
                <a:solidFill>
                  <a:srgbClr val="C00000"/>
                </a:solidFill>
                <a:cs typeface="Times New Roman" pitchFamily="18" charset="0"/>
              </a:rPr>
              <a:t>beats/min; Maximal </a:t>
            </a:r>
            <a:r>
              <a:rPr lang="en-GB" sz="2000" dirty="0">
                <a:solidFill>
                  <a:srgbClr val="C00000"/>
                </a:solidFill>
                <a:cs typeface="Times New Roman" pitchFamily="18" charset="0"/>
              </a:rPr>
              <a:t>around </a:t>
            </a:r>
            <a:r>
              <a:rPr lang="en-GB" sz="2000" dirty="0" smtClean="0">
                <a:solidFill>
                  <a:srgbClr val="C00000"/>
                </a:solidFill>
                <a:cs typeface="Times New Roman" pitchFamily="18" charset="0"/>
              </a:rPr>
              <a:t>28-34 </a:t>
            </a:r>
            <a:r>
              <a:rPr lang="en-GB" sz="2000" dirty="0" err="1" smtClean="0">
                <a:solidFill>
                  <a:srgbClr val="C00000"/>
                </a:solidFill>
                <a:cs typeface="Times New Roman" pitchFamily="18" charset="0"/>
              </a:rPr>
              <a:t>wks</a:t>
            </a:r>
            <a:r>
              <a:rPr lang="en-GB" sz="2000" dirty="0" smtClean="0">
                <a:solidFill>
                  <a:srgbClr val="C00000"/>
                </a:solidFill>
                <a:cs typeface="Times New Roman" pitchFamily="18" charset="0"/>
              </a:rPr>
              <a:t>; this compensates for the declining stroke volume towards term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000" dirty="0" smtClean="0">
                <a:solidFill>
                  <a:srgbClr val="C00000"/>
                </a:solidFill>
                <a:cs typeface="Times New Roman" pitchFamily="18" charset="0"/>
              </a:rPr>
              <a:t>In early pregnancy – increase in SV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000" dirty="0" smtClean="0">
                <a:solidFill>
                  <a:srgbClr val="C00000"/>
                </a:solidFill>
                <a:cs typeface="Times New Roman" pitchFamily="18" charset="0"/>
              </a:rPr>
              <a:t> Late pregnancy- Increase in HR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sz="2000" dirty="0">
              <a:solidFill>
                <a:srgbClr val="C00000"/>
              </a:solidFill>
              <a:cs typeface="Times New Roman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3366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Cardiac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Wingdings" pitchFamily="2" charset="2"/>
              <a:buChar char="Ø"/>
            </a:pP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CO increase by 15%  above pre labour levels in early labour and 25 %  during the active 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phase</a:t>
            </a:r>
            <a:endParaRPr lang="en-GB" sz="2400" dirty="0">
              <a:latin typeface="Times New Roman" pitchFamily="18" charset="0"/>
              <a:cs typeface="Times New Roman" pitchFamily="18" charset="0"/>
            </a:endParaRPr>
          </a:p>
          <a:p>
            <a:pPr lvl="1">
              <a:buNone/>
            </a:pPr>
            <a:endParaRPr lang="en-GB" sz="2400" dirty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The additional exertion associated with pushing in the second stage results in a 50%  rise in cardiac output</a:t>
            </a:r>
          </a:p>
          <a:p>
            <a:pPr lvl="1">
              <a:buNone/>
            </a:pPr>
            <a:endParaRPr lang="en-GB" sz="2400" dirty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Immediately postpartum, cardiac output increases to 80% </a:t>
            </a: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00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314" y="0"/>
            <a:ext cx="6792686" cy="678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81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Systemic vascular resistance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Decreased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vascular responsiveness to the </a:t>
            </a:r>
            <a:r>
              <a:rPr lang="en-GB" sz="2400" dirty="0" err="1">
                <a:latin typeface="Times New Roman" pitchFamily="18" charset="0"/>
                <a:cs typeface="Times New Roman" pitchFamily="18" charset="0"/>
              </a:rPr>
              <a:t>pressor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 effects of angiotensin II and 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norepinephrine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Increased concentration of nitric oxide in the circulation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19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5107</TotalTime>
  <Words>2200</Words>
  <Application>Microsoft Office PowerPoint</Application>
  <PresentationFormat>Widescreen</PresentationFormat>
  <Paragraphs>361</Paragraphs>
  <Slides>59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69" baseType="lpstr">
      <vt:lpstr>Andalus</vt:lpstr>
      <vt:lpstr>Arial</vt:lpstr>
      <vt:lpstr>Calibri</vt:lpstr>
      <vt:lpstr>Century Gothic</vt:lpstr>
      <vt:lpstr>Times New Roman</vt:lpstr>
      <vt:lpstr>Wingdings</vt:lpstr>
      <vt:lpstr>Wingdings 3</vt:lpstr>
      <vt:lpstr>Wisp</vt:lpstr>
      <vt:lpstr>Bitmap Image</vt:lpstr>
      <vt:lpstr>Chart</vt:lpstr>
      <vt:lpstr>Physiological changes in pregnancy </vt:lpstr>
      <vt:lpstr>PowerPoint Presentation</vt:lpstr>
      <vt:lpstr>Cardiovascular system </vt:lpstr>
      <vt:lpstr>Cardiovascular system  </vt:lpstr>
      <vt:lpstr>Plasma volume</vt:lpstr>
      <vt:lpstr>Cardiac output</vt:lpstr>
      <vt:lpstr>Cardiac output</vt:lpstr>
      <vt:lpstr>PowerPoint Presentation</vt:lpstr>
      <vt:lpstr>Systemic vascular resistance</vt:lpstr>
      <vt:lpstr>Blood pressure</vt:lpstr>
      <vt:lpstr>Pulmonary artery pressure</vt:lpstr>
      <vt:lpstr>Anatomical changes in CVS</vt:lpstr>
      <vt:lpstr>Precordial examination</vt:lpstr>
      <vt:lpstr>Cardiac physiology</vt:lpstr>
      <vt:lpstr>Endocrine system</vt:lpstr>
      <vt:lpstr>Human chorionic gonadotrophin(HCG)</vt:lpstr>
      <vt:lpstr>Placental hormones</vt:lpstr>
      <vt:lpstr>Placental endocrine functions</vt:lpstr>
      <vt:lpstr>Human placental lactogen (HPL)</vt:lpstr>
      <vt:lpstr>GnRH</vt:lpstr>
      <vt:lpstr>Pitiutary gland</vt:lpstr>
      <vt:lpstr>Pitiutary hormones</vt:lpstr>
      <vt:lpstr>Cortisol </vt:lpstr>
      <vt:lpstr>PowerPoint Presentation</vt:lpstr>
      <vt:lpstr>Thyroid physiology </vt:lpstr>
      <vt:lpstr>     Normal reference range for thyroid hormones in pregnancy </vt:lpstr>
      <vt:lpstr>The Renin Angiotensin Aldosterone  system</vt:lpstr>
      <vt:lpstr>Glucose metabolism</vt:lpstr>
      <vt:lpstr>Glucose metabolism</vt:lpstr>
      <vt:lpstr>Glucose metabolism in pregnancy</vt:lpstr>
      <vt:lpstr>Osmoregulation </vt:lpstr>
      <vt:lpstr>Haematology</vt:lpstr>
      <vt:lpstr>Haematology</vt:lpstr>
      <vt:lpstr>Iron metabolism </vt:lpstr>
      <vt:lpstr>Iron metabolism </vt:lpstr>
      <vt:lpstr>PowerPoint Presentation</vt:lpstr>
      <vt:lpstr>Haematology</vt:lpstr>
      <vt:lpstr>DVT and pulmonary embolism</vt:lpstr>
      <vt:lpstr>Renal </vt:lpstr>
      <vt:lpstr>Glomerular function</vt:lpstr>
      <vt:lpstr>PowerPoint Presentation</vt:lpstr>
      <vt:lpstr>Glomerular function</vt:lpstr>
      <vt:lpstr>Urinary frequency </vt:lpstr>
      <vt:lpstr>Respiratory system</vt:lpstr>
      <vt:lpstr>Respiratory system </vt:lpstr>
      <vt:lpstr>Respiratory system </vt:lpstr>
      <vt:lpstr>PowerPoint Presentation</vt:lpstr>
      <vt:lpstr>Gastrointestinal system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Single best answer questions</vt:lpstr>
      <vt:lpstr>Respiratory alkalosis in pregnancy is primarily due to </vt:lpstr>
      <vt:lpstr>Accelerated starvation of pregnancy is due to </vt:lpstr>
      <vt:lpstr>The primary trigger for the increase in CO in pregnancy is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Physiological changes in pregnancy</dc:title>
  <dc:creator>Carmeline Motha</dc:creator>
  <cp:lastModifiedBy>Carmeline Motha</cp:lastModifiedBy>
  <cp:revision>49</cp:revision>
  <dcterms:created xsi:type="dcterms:W3CDTF">2016-05-04T08:01:22Z</dcterms:created>
  <dcterms:modified xsi:type="dcterms:W3CDTF">2018-05-31T03:48:56Z</dcterms:modified>
</cp:coreProperties>
</file>